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98" r:id="rId16"/>
    <p:sldId id="299" r:id="rId17"/>
    <p:sldId id="282" r:id="rId18"/>
    <p:sldId id="273" r:id="rId19"/>
    <p:sldId id="280" r:id="rId20"/>
    <p:sldId id="283" r:id="rId21"/>
    <p:sldId id="284" r:id="rId22"/>
    <p:sldId id="285" r:id="rId23"/>
    <p:sldId id="281" r:id="rId24"/>
    <p:sldId id="286" r:id="rId25"/>
    <p:sldId id="300" r:id="rId26"/>
    <p:sldId id="301" r:id="rId27"/>
    <p:sldId id="302" r:id="rId28"/>
    <p:sldId id="274" r:id="rId29"/>
    <p:sldId id="275" r:id="rId30"/>
    <p:sldId id="276" r:id="rId31"/>
    <p:sldId id="277" r:id="rId32"/>
    <p:sldId id="279" r:id="rId33"/>
    <p:sldId id="290" r:id="rId34"/>
    <p:sldId id="289" r:id="rId35"/>
    <p:sldId id="293" r:id="rId36"/>
    <p:sldId id="294" r:id="rId37"/>
    <p:sldId id="291" r:id="rId38"/>
    <p:sldId id="292" r:id="rId39"/>
    <p:sldId id="303" r:id="rId40"/>
    <p:sldId id="296" r:id="rId41"/>
    <p:sldId id="304" r:id="rId42"/>
    <p:sldId id="297" r:id="rId43"/>
    <p:sldId id="305" r:id="rId44"/>
    <p:sldId id="306" r:id="rId45"/>
    <p:sldId id="307" r:id="rId46"/>
    <p:sldId id="308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32" autoAdjust="0"/>
    <p:restoredTop sz="87721" autoAdjust="0"/>
  </p:normalViewPr>
  <p:slideViewPr>
    <p:cSldViewPr snapToGrid="0">
      <p:cViewPr varScale="1">
        <p:scale>
          <a:sx n="89" d="100"/>
          <a:sy n="89" d="100"/>
        </p:scale>
        <p:origin x="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0F50C8A6-75F7-4F96-956C-6259DD0F0802}" type="datetimeFigureOut">
              <a:rPr lang="he-IL" smtClean="0"/>
              <a:t>ח'/סיון/תשע"ט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FF099CFB-14D4-45CA-AC5D-CABA906EA3B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3209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99CFB-14D4-45CA-AC5D-CABA906EA3BE}" type="slidenum">
              <a:rPr lang="he-IL" smtClean="0"/>
              <a:t>45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84993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04E5-AE5B-44ED-937C-C7845C86834A}" type="datetimeFigureOut">
              <a:rPr lang="he-IL" smtClean="0"/>
              <a:t>ח'/סיון/תשע"ט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D08A-2748-4EE0-913D-51C1549C3C32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358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04E5-AE5B-44ED-937C-C7845C86834A}" type="datetimeFigureOut">
              <a:rPr lang="he-IL" smtClean="0"/>
              <a:t>ח'/סיון/תשע"ט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D08A-2748-4EE0-913D-51C1549C3C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3975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04E5-AE5B-44ED-937C-C7845C86834A}" type="datetimeFigureOut">
              <a:rPr lang="he-IL" smtClean="0"/>
              <a:t>ח'/סיון/תשע"ט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D08A-2748-4EE0-913D-51C1549C3C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1431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04E5-AE5B-44ED-937C-C7845C86834A}" type="datetimeFigureOut">
              <a:rPr lang="he-IL" smtClean="0"/>
              <a:t>ח'/סיון/תשע"ט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D08A-2748-4EE0-913D-51C1549C3C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9885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04E5-AE5B-44ED-937C-C7845C86834A}" type="datetimeFigureOut">
              <a:rPr lang="he-IL" smtClean="0"/>
              <a:t>ח'/סיון/תשע"ט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D08A-2748-4EE0-913D-51C1549C3C32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34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04E5-AE5B-44ED-937C-C7845C86834A}" type="datetimeFigureOut">
              <a:rPr lang="he-IL" smtClean="0"/>
              <a:t>ח'/סיון/תשע"ט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D08A-2748-4EE0-913D-51C1549C3C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26702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04E5-AE5B-44ED-937C-C7845C86834A}" type="datetimeFigureOut">
              <a:rPr lang="he-IL" smtClean="0"/>
              <a:t>ח'/סיון/תשע"ט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D08A-2748-4EE0-913D-51C1549C3C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0020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04E5-AE5B-44ED-937C-C7845C86834A}" type="datetimeFigureOut">
              <a:rPr lang="he-IL" smtClean="0"/>
              <a:t>ח'/סיון/תשע"ט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D08A-2748-4EE0-913D-51C1549C3C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6149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04E5-AE5B-44ED-937C-C7845C86834A}" type="datetimeFigureOut">
              <a:rPr lang="he-IL" smtClean="0"/>
              <a:t>ח'/סיון/תשע"ט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D08A-2748-4EE0-913D-51C1549C3C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4687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C1A04E5-AE5B-44ED-937C-C7845C86834A}" type="datetimeFigureOut">
              <a:rPr lang="he-IL" smtClean="0"/>
              <a:t>ח'/סיון/תשע"ט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039D08A-2748-4EE0-913D-51C1549C3C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3456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04E5-AE5B-44ED-937C-C7845C86834A}" type="datetimeFigureOut">
              <a:rPr lang="he-IL" smtClean="0"/>
              <a:t>ח'/סיון/תשע"ט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9D08A-2748-4EE0-913D-51C1549C3C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9130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C1A04E5-AE5B-44ED-937C-C7845C86834A}" type="datetimeFigureOut">
              <a:rPr lang="he-IL" smtClean="0"/>
              <a:t>ח'/סיון/תשע"ט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039D08A-2748-4EE0-913D-51C1549C3C32}" type="slidenum">
              <a:rPr lang="he-IL" smtClean="0"/>
              <a:t>‹#›</a:t>
            </a:fld>
            <a:endParaRPr lang="he-I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27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txStyles>
    <p:titleStyle>
      <a:lvl1pPr algn="l" defTabSz="914400" rtl="1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r" defTabSz="914400" rtl="1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4A5A6-ED10-42FD-B547-E68B56191B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Network Initialization Project</a:t>
            </a:r>
            <a:endParaRPr lang="he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49430-C60B-479F-A532-96B27961CF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</a:t>
            </a:r>
            <a:r>
              <a:rPr lang="en-US" dirty="0" err="1"/>
              <a:t>Meidar</a:t>
            </a:r>
            <a:r>
              <a:rPr lang="en-US" dirty="0"/>
              <a:t> </a:t>
            </a:r>
            <a:r>
              <a:rPr lang="en-US" dirty="0" err="1"/>
              <a:t>sharkansky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42724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8C718-6A3E-4773-9726-64D8DAAA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and Hypothesis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8F9178-D884-4F5A-8908-E51875C25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586964"/>
              </a:xfrm>
            </p:spPr>
            <p:txBody>
              <a:bodyPr/>
              <a:lstStyle/>
              <a:p>
                <a:pPr lvl="1" algn="l" rtl="0">
                  <a:buFont typeface="Wingdings" panose="05000000000000000000" pitchFamily="2" charset="2"/>
                  <a:buChar char="Ø"/>
                </a:pPr>
                <a:r>
                  <a:rPr lang="en-US" dirty="0"/>
                  <a:t> </a:t>
                </a:r>
                <a:r>
                  <a:rPr lang="en-US" sz="2200" dirty="0"/>
                  <a:t>Problem:</a:t>
                </a:r>
              </a:p>
              <a:p>
                <a:pPr lvl="2" algn="l" rtl="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 As networks go deeper, we expect an improvement.</a:t>
                </a:r>
              </a:p>
              <a:p>
                <a:pPr lvl="2" algn="l" rtl="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 Yet, in many </a:t>
                </a:r>
                <a:r>
                  <a:rPr lang="en-US" sz="1800" dirty="0" err="1"/>
                  <a:t>SoTA</a:t>
                </a:r>
                <a:r>
                  <a:rPr lang="en-US" sz="1800" dirty="0"/>
                  <a:t> results, shallower networks out-perform deeper networks.</a:t>
                </a:r>
              </a:p>
              <a:p>
                <a:pPr lvl="2" algn="l" rtl="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 With initialization in mind, how could this be explained?</a:t>
                </a:r>
              </a:p>
              <a:p>
                <a:pPr lvl="1" algn="l" rtl="0">
                  <a:buFont typeface="Wingdings" panose="05000000000000000000" pitchFamily="2" charset="2"/>
                  <a:buChar char="Ø"/>
                </a:pPr>
                <a:r>
                  <a:rPr lang="en-US" sz="2200" dirty="0"/>
                  <a:t> Hypothesis:</a:t>
                </a:r>
              </a:p>
              <a:p>
                <a:pPr lvl="2" algn="l" rtl="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Recall that if we initialize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𝐹𝑖𝑙𝑡𝑒𝑟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𝐿𝑎𝑦𝑒𝑟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𝐹𝑖𝑙𝑡𝑒𝑟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𝐶𝑜𝑛𝑠𝑡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𝐶𝑥𝐻𝑥𝑊</m:t>
                        </m:r>
                      </m:sup>
                    </m:sSup>
                  </m:oMath>
                </a14:m>
                <a:r>
                  <a:rPr lang="en-US" sz="1800" dirty="0"/>
                  <a:t> then all the filters will be the same through the entire learning process.</a:t>
                </a:r>
              </a:p>
              <a:p>
                <a:pPr lvl="2" algn="l" rtl="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As we same, Xavier and </a:t>
                </a:r>
                <a:r>
                  <a:rPr lang="en-US" sz="1800" dirty="0" err="1"/>
                  <a:t>Kaiming</a:t>
                </a:r>
                <a:r>
                  <a:rPr lang="en-US" sz="1800" dirty="0"/>
                  <a:t> methods depend only on the fan-in and fan-out, which has the same value for each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𝐹𝑖𝑙𝑡𝑒𝑟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𝐿𝑎𝑦𝑒𝑟</m:t>
                    </m:r>
                  </m:oMath>
                </a14:m>
                <a:r>
                  <a:rPr lang="en-US" sz="1800" dirty="0"/>
                  <a:t>. Hence, every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𝐹𝑖𝑙𝑡𝑒𝑟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𝐿𝑎𝑦𝑒𝑟</m:t>
                    </m:r>
                  </m:oMath>
                </a14:m>
                <a:r>
                  <a:rPr lang="en-US" sz="1800" dirty="0"/>
                  <a:t> is initialized from the same distribution.</a:t>
                </a:r>
              </a:p>
              <a:p>
                <a:pPr lvl="2" algn="l" rtl="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With these two facts in mind, it is possible that as the number of filters in a layer increases, so is the probability that two filters are more similar. So, maybe their behavior is the same?</a:t>
                </a:r>
              </a:p>
              <a:p>
                <a:pPr lvl="1" algn="l" rtl="0">
                  <a:buFont typeface="Wingdings" panose="05000000000000000000" pitchFamily="2" charset="2"/>
                  <a:buChar char="Ø"/>
                </a:pPr>
                <a:r>
                  <a:rPr lang="en-US" sz="2200" dirty="0"/>
                  <a:t> Suggestion:</a:t>
                </a:r>
              </a:p>
              <a:p>
                <a:pPr lvl="2" algn="l" rtl="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For each filter, we will “shake up” its distribution. Making it more unique than other. </a:t>
                </a:r>
              </a:p>
              <a:p>
                <a:pPr lvl="2" algn="l" rtl="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But we want to try and keep some of the properties, so how?</a:t>
                </a:r>
              </a:p>
              <a:p>
                <a:pPr lvl="2" algn="l" rtl="0">
                  <a:buFont typeface="Arial" panose="020B0604020202020204" pitchFamily="34" charset="0"/>
                  <a:buChar char="•"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8F9178-D884-4F5A-8908-E51875C25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586964"/>
              </a:xfrm>
              <a:blipFill>
                <a:blip r:embed="rId2"/>
                <a:stretch>
                  <a:fillRect t="-1729" r="-97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9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0D518-51DB-4631-99E1-FD31B9CA8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solution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9F5E5A-5EB7-4AFD-9534-F01C21B4FA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438108"/>
              </a:xfrm>
            </p:spPr>
            <p:txBody>
              <a:bodyPr>
                <a:normAutofit lnSpcReduction="10000"/>
              </a:bodyPr>
              <a:lstStyle/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We want to enter some “noise” each time we draw value from a distribution. </a:t>
                </a:r>
              </a:p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Lets look at an example of some naïve way to do so.</a:t>
                </a:r>
              </a:p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then:</a:t>
                </a:r>
              </a:p>
              <a:p>
                <a:pPr lvl="1"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Pick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Draw values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dirty="0"/>
                  <a:t>, which will maintain the same zero mean.</a:t>
                </a:r>
              </a:p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I tested this solution, and it works quite good. </a:t>
                </a:r>
              </a:p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But this solution is not the project.</a:t>
                </a:r>
              </a:p>
              <a:p>
                <a:pPr lvl="1"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given by the user, it is a hyper-parameter. Which in my opinion – the worst thing that could be.</a:t>
                </a:r>
              </a:p>
              <a:p>
                <a:pPr lvl="1"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drawn from a uniform or normal distribution, there is no mathematical basis to support this action.</a:t>
                </a:r>
              </a:p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I want something that might even show inferior results, but with mathematical foundation it could be a stepping stone to something better.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9F5E5A-5EB7-4AFD-9534-F01C21B4FA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438108"/>
              </a:xfrm>
              <a:blipFill>
                <a:blip r:embed="rId2"/>
                <a:stretch>
                  <a:fillRect l="-1455" t="-206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91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38425-3189-47AE-AF0F-E8FD8E4C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suggestion – normal case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BA9DA-5AF6-4241-8695-3E6EB24E8E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533801"/>
              </a:xfrm>
              <a:ln>
                <a:noFill/>
              </a:ln>
            </p:spPr>
            <p:txBody>
              <a:bodyPr>
                <a:normAutofit lnSpcReduction="10000"/>
              </a:bodyPr>
              <a:lstStyle/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Given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then:</a:t>
                </a:r>
              </a:p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Denote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and so:</a:t>
                </a:r>
              </a:p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Well, this is hardly surprising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So for initialing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given the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l" rtl="0">
                  <a:buClrTx/>
                  <a:buNone/>
                </a:pPr>
                <a:r>
                  <a:rPr lang="en-US" dirty="0"/>
                  <a:t>1)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𝑒𝑎𝑐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endParaRPr lang="en-US" b="0" i="1" dirty="0">
                  <a:ea typeface="Cambria Math" panose="02040503050406030204" pitchFamily="18" charset="0"/>
                </a:endParaRPr>
              </a:p>
              <a:p>
                <a:pPr marL="0" indent="0" algn="l" rtl="0">
                  <a:buClrTx/>
                  <a:buNone/>
                </a:pPr>
                <a:r>
                  <a:rPr lang="en-US" i="1" dirty="0"/>
                  <a:t>1.1) 	</a:t>
                </a:r>
                <a:r>
                  <a:rPr lang="en-US" dirty="0"/>
                  <a:t>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l-GR" i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i="1" dirty="0"/>
                  <a:t> </a:t>
                </a:r>
              </a:p>
              <a:p>
                <a:pPr marL="0" indent="0" algn="l" rtl="0">
                  <a:buClrTx/>
                  <a:buNone/>
                </a:pPr>
                <a:r>
                  <a:rPr lang="en-US" i="1" dirty="0"/>
                  <a:t>1.2)	</a:t>
                </a:r>
                <a:r>
                  <a:rPr lang="en-US" dirty="0"/>
                  <a:t>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BA9DA-5AF6-4241-8695-3E6EB24E8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533801"/>
              </a:xfrm>
              <a:blipFill>
                <a:blip r:embed="rId2"/>
                <a:stretch>
                  <a:fillRect l="-1515" t="-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99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170E2-F731-4EF8-A92C-7226A56FC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suggestion – normal case 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00AECD-3076-4D7B-BE06-F03330F409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577926"/>
              </a:xfrm>
            </p:spPr>
            <p:txBody>
              <a:bodyPr/>
              <a:lstStyle/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 Can we go deeper? Recall that each filter is a vector of matrices, and each neuron is an entry in a matrix.</a:t>
                </a:r>
              </a:p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We can perform this suggested method per filter, or per sub-vector (channel-wise).</a:t>
                </a:r>
              </a:p>
              <a:p>
                <a:pPr marL="0" indent="0" algn="l" rtl="0">
                  <a:buNone/>
                </a:pPr>
                <a:r>
                  <a:rPr lang="en-US" dirty="0"/>
                  <a:t>So it will be in the form of:</a:t>
                </a:r>
              </a:p>
              <a:p>
                <a:pPr marL="0" indent="0" algn="l" rtl="0">
                  <a:buClrTx/>
                  <a:buNone/>
                </a:pPr>
                <a:r>
                  <a:rPr lang="en-US" sz="1800" dirty="0"/>
                  <a:t>1)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𝑒𝑎𝑐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𝑎𝑦𝑒𝑟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𝑁𝑒𝑡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𝑒𝑎𝑐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𝐹𝑖𝑙𝑡𝑒𝑟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𝐿𝑎𝑦𝑒𝑟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𝑑𝑜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800" b="1" i="1" dirty="0">
                  <a:ea typeface="Cambria Math" panose="02040503050406030204" pitchFamily="18" charset="0"/>
                </a:endParaRPr>
              </a:p>
              <a:p>
                <a:pPr marL="0" indent="0" algn="l" rtl="0">
                  <a:buClrTx/>
                  <a:buNone/>
                </a:pPr>
                <a:r>
                  <a:rPr lang="en-US" sz="1800" dirty="0"/>
                  <a:t>1)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𝑒𝑎𝑐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𝑎𝑦𝑒𝑟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𝑁𝑒𝑡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𝑒𝑎𝑐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𝑖𝑙𝑡𝑒𝑟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𝐿𝑎𝑦𝑒𝑟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𝑒𝑎𝑐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𝑆𝑢𝑏</m:t>
                    </m:r>
                    <m:r>
                      <a:rPr lang="en-US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𝑉𝑒𝑐𝑡𝑜𝑟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r>
                      <a:rPr lang="en-US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𝐹𝑖𝑙𝑡𝑒𝑟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𝑑𝑜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800" b="1" i="1" dirty="0">
                  <a:ea typeface="Cambria Math" panose="02040503050406030204" pitchFamily="18" charset="0"/>
                </a:endParaRPr>
              </a:p>
              <a:p>
                <a:pPr marL="0" indent="0" algn="l" rtl="0">
                  <a:buClrTx/>
                  <a:buNone/>
                </a:pPr>
                <a:r>
                  <a:rPr lang="en-US" sz="1800" i="1" dirty="0"/>
                  <a:t>1.1) 	</a:t>
                </a:r>
                <a:r>
                  <a:rPr lang="en-US" sz="1800" dirty="0"/>
                  <a:t>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l-GR" sz="1800" i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𝛤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i="1" dirty="0"/>
                  <a:t> </a:t>
                </a:r>
              </a:p>
              <a:p>
                <a:pPr marL="0" indent="0" algn="l" rtl="0">
                  <a:buClrTx/>
                  <a:buNone/>
                </a:pPr>
                <a:r>
                  <a:rPr lang="en-US" sz="1800" i="1" dirty="0"/>
                  <a:t>1.2)	</a:t>
                </a:r>
                <a:r>
                  <a:rPr lang="en-US" sz="1800" dirty="0"/>
                  <a:t> 	</a:t>
                </a:r>
                <a:r>
                  <a:rPr lang="en-US" sz="18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𝐿𝑎𝑦𝑒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𝑆𝑢𝑏</m:t>
                    </m:r>
                    <m:r>
                      <a:rPr lang="en-US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𝑉𝑒𝑐𝑡𝑜𝑟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i="1" dirty="0"/>
              </a:p>
              <a:p>
                <a:pPr marL="0" indent="0" algn="l" rtl="0">
                  <a:buClrTx/>
                  <a:buNone/>
                </a:pPr>
                <a:endParaRPr lang="en-US" sz="1800" b="1" i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00AECD-3076-4D7B-BE06-F03330F40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577926"/>
              </a:xfrm>
              <a:blipFill>
                <a:blip r:embed="rId2"/>
                <a:stretch>
                  <a:fillRect l="-1515" t="-1465" r="-139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67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ED01A-7984-4BB3-8C12-B93C7A19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suggestion – normal case – so far…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F0E15-E5E0-4DBF-963E-558B0909A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he-IL" dirty="0"/>
              <a:t> </a:t>
            </a:r>
            <a:r>
              <a:rPr lang="en-US" dirty="0"/>
              <a:t> So far we saw how to randomly draw the variance of our given distribution and generate a new distribution out of it.</a:t>
            </a:r>
          </a:p>
          <a:p>
            <a:pPr marL="0" indent="0" algn="l" rtl="0">
              <a:buNone/>
            </a:pPr>
            <a:endParaRPr lang="en-US" dirty="0"/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dirty="0"/>
              <a:t> We also saw how this could be applied in different dimensions of our neural network</a:t>
            </a:r>
          </a:p>
          <a:p>
            <a:pPr algn="l" rtl="0">
              <a:buFont typeface="Arial" panose="020B0604020202020204" pitchFamily="34" charset="0"/>
              <a:buChar char="•"/>
            </a:pPr>
            <a:endParaRPr lang="en-US" dirty="0"/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dirty="0"/>
              <a:t> But how does it looks like? Let’s look at the first convolution layer of ResNet110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6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49C1-1CF7-4A31-BA11-25588DCC4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suggestion – normal case – 2D hist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EC051-E67A-4854-9F99-D3BE63DBD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plots of the first convolution layer in ResNet-110, with 64 filters, each of dimension 3x7x7. Each row in the channel dimension in each filter is a sample, totaling in 49*64=3169. Logarithm applied for visualization.</a:t>
            </a:r>
            <a:endParaRPr lang="he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98BDED-F06F-441F-B885-6E810C9C3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24" y="2756642"/>
            <a:ext cx="9277497" cy="35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09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49C1-1CF7-4A31-BA11-25588DCC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327341" cy="1450757"/>
          </a:xfrm>
        </p:spPr>
        <p:txBody>
          <a:bodyPr/>
          <a:lstStyle/>
          <a:p>
            <a:r>
              <a:rPr lang="en-US" dirty="0"/>
              <a:t>My suggestion – normal case – 2D Scatter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EC051-E67A-4854-9F99-D3BE63DBD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plots of the first convolution layer in ResNet-110, with 64 filters, each of dimension 3x7x7. Each row in the channel dimension in each filter is a sample, totaling in 49*64=3169. Logarithm applied for visualization.</a:t>
            </a: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F7435E-D5EC-4F5D-A7AF-E34C40266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07" y="3084749"/>
            <a:ext cx="3166340" cy="31663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DAECDD-B75D-40B8-A0D2-A68BEA23B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38" y="3084749"/>
            <a:ext cx="3166340" cy="3166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B711EB-9CA4-44A7-AC2F-B7360EB9A765}"/>
              </a:ext>
            </a:extLst>
          </p:cNvPr>
          <p:cNvSpPr txBox="1"/>
          <p:nvPr/>
        </p:nvSpPr>
        <p:spPr>
          <a:xfrm>
            <a:off x="7555455" y="2715417"/>
            <a:ext cx="222683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Normal modified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2CF315-1682-4FE7-AA5C-0F4D797536E4}"/>
              </a:ext>
            </a:extLst>
          </p:cNvPr>
          <p:cNvSpPr txBox="1"/>
          <p:nvPr/>
        </p:nvSpPr>
        <p:spPr>
          <a:xfrm>
            <a:off x="2459916" y="2715417"/>
            <a:ext cx="222683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Normal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93573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A8F7-9614-48CC-B61E-1270BA4F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My suggestion – normal case - Results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23D9-B41A-432F-B744-606379541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907" y="2163368"/>
            <a:ext cx="10058400" cy="4023360"/>
          </a:xfrm>
        </p:spPr>
        <p:txBody>
          <a:bodyPr/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en-US" dirty="0"/>
              <a:t> Results are based on an official implementation of a </a:t>
            </a:r>
            <a:r>
              <a:rPr lang="en-US" dirty="0" err="1"/>
              <a:t>SoTA</a:t>
            </a:r>
            <a:r>
              <a:rPr lang="en-US" dirty="0"/>
              <a:t> article called "Random Erasing Data Augmentation“.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dirty="0"/>
              <a:t>Some Results are shown as ratio between suggested method and baseline (</a:t>
            </a:r>
            <a:r>
              <a:rPr lang="en-US" dirty="0" err="1"/>
              <a:t>Kaiming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37140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A8F7-9614-48CC-B61E-1270BA4F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My suggestion – normal case - Results</a:t>
            </a:r>
            <a:endParaRPr lang="he-IL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6B40048-57F1-487B-AA48-B5A2B86D8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83" y="1846263"/>
            <a:ext cx="6436360" cy="4022725"/>
          </a:xfrm>
        </p:spPr>
      </p:pic>
    </p:spTree>
    <p:extLst>
      <p:ext uri="{BB962C8B-B14F-4D97-AF65-F5344CB8AC3E}">
        <p14:creationId xmlns:p14="http://schemas.microsoft.com/office/powerpoint/2010/main" val="1893570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A8F7-9614-48CC-B61E-1270BA4F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My suggestion – normal case - Results</a:t>
            </a:r>
            <a:endParaRPr lang="he-IL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D27CC0E-5479-4247-AD3A-46EA86622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83" y="1846263"/>
            <a:ext cx="6436360" cy="4022725"/>
          </a:xfrm>
        </p:spPr>
      </p:pic>
    </p:spTree>
    <p:extLst>
      <p:ext uri="{BB962C8B-B14F-4D97-AF65-F5344CB8AC3E}">
        <p14:creationId xmlns:p14="http://schemas.microsoft.com/office/powerpoint/2010/main" val="144751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85FA-7D2F-4CC8-B36E-E7261B5BF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679" y="701056"/>
            <a:ext cx="10079665" cy="831024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/>
              <a:t>Brief And General Overview Of ANN And CNN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0DA5B6-4CA9-4CA4-8BB3-73126A6D87CC}"/>
                  </a:ext>
                </a:extLst>
              </p:cNvPr>
              <p:cNvSpPr txBox="1"/>
              <p:nvPr/>
            </p:nvSpPr>
            <p:spPr>
              <a:xfrm>
                <a:off x="536679" y="2530547"/>
                <a:ext cx="10659404" cy="353077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A neural network composed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layers can be described as: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are the weight, input and bias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layer respectively.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is the output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layers.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the activation function (e.g. tanh, </a:t>
                </a:r>
                <a:r>
                  <a:rPr lang="en-US" dirty="0" err="1"/>
                  <a:t>ReLU</a:t>
                </a:r>
                <a:r>
                  <a:rPr lang="en-US" dirty="0"/>
                  <a:t> or sigmoid), which provides the network it's non-linearity property.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A convolutional neural network can be generally described as ANN above, yet with a slight change: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described the convolution operator.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0DA5B6-4CA9-4CA4-8BB3-73126A6D8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79" y="2530547"/>
                <a:ext cx="10659404" cy="3530775"/>
              </a:xfrm>
              <a:prstGeom prst="rect">
                <a:avLst/>
              </a:prstGeom>
              <a:blipFill>
                <a:blip r:embed="rId2"/>
                <a:stretch>
                  <a:fillRect l="-457" t="-864" r="-515" b="-6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cdn-images-1.medium.com/max/1600/1*UO4Ca9_f_na7Ycbd2RUCrw.png">
            <a:extLst>
              <a:ext uri="{FF2B5EF4-FFF2-40B4-BE49-F238E27FC236}">
                <a16:creationId xmlns:a16="http://schemas.microsoft.com/office/drawing/2014/main" id="{520DBF25-1397-4738-9623-35897697B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65" y="1785551"/>
            <a:ext cx="4036155" cy="20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39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A8F7-9614-48CC-B61E-1270BA4F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My suggestion – normal case - Results</a:t>
            </a:r>
            <a:endParaRPr lang="he-IL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B076492-1CB4-4B6E-B5CC-03BFEB156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83" y="1846263"/>
            <a:ext cx="6436360" cy="4022725"/>
          </a:xfrm>
        </p:spPr>
      </p:pic>
    </p:spTree>
    <p:extLst>
      <p:ext uri="{BB962C8B-B14F-4D97-AF65-F5344CB8AC3E}">
        <p14:creationId xmlns:p14="http://schemas.microsoft.com/office/powerpoint/2010/main" val="3805244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A8F7-9614-48CC-B61E-1270BA4F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My suggestion – normal case - Results</a:t>
            </a:r>
            <a:endParaRPr lang="he-IL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6ED2C3-49AE-444A-80C6-710931B7B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83" y="1846263"/>
            <a:ext cx="6436360" cy="4022725"/>
          </a:xfrm>
        </p:spPr>
      </p:pic>
    </p:spTree>
    <p:extLst>
      <p:ext uri="{BB962C8B-B14F-4D97-AF65-F5344CB8AC3E}">
        <p14:creationId xmlns:p14="http://schemas.microsoft.com/office/powerpoint/2010/main" val="2595982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A8F7-9614-48CC-B61E-1270BA4F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My suggestion – normal case - Results</a:t>
            </a:r>
            <a:endParaRPr lang="he-IL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723E2A8-50D5-4D5B-ABEB-8468FF6D0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83" y="1846263"/>
            <a:ext cx="6436360" cy="4022725"/>
          </a:xfrm>
        </p:spPr>
      </p:pic>
    </p:spTree>
    <p:extLst>
      <p:ext uri="{BB962C8B-B14F-4D97-AF65-F5344CB8AC3E}">
        <p14:creationId xmlns:p14="http://schemas.microsoft.com/office/powerpoint/2010/main" val="3026535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A8F7-9614-48CC-B61E-1270BA4F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My suggestion – normal case - Results</a:t>
            </a:r>
            <a:endParaRPr lang="he-IL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F301BEA-49E4-410E-B5A3-E7EB9EC1C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83" y="1846263"/>
            <a:ext cx="6436360" cy="4022725"/>
          </a:xfrm>
        </p:spPr>
      </p:pic>
    </p:spTree>
    <p:extLst>
      <p:ext uri="{BB962C8B-B14F-4D97-AF65-F5344CB8AC3E}">
        <p14:creationId xmlns:p14="http://schemas.microsoft.com/office/powerpoint/2010/main" val="707553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A8F7-9614-48CC-B61E-1270BA4F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My suggestion – normal case - Results</a:t>
            </a:r>
            <a:endParaRPr lang="he-I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E2F36E-8388-4E48-87F2-552867258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83" y="1846263"/>
            <a:ext cx="6436360" cy="4022725"/>
          </a:xfrm>
        </p:spPr>
      </p:pic>
    </p:spTree>
    <p:extLst>
      <p:ext uri="{BB962C8B-B14F-4D97-AF65-F5344CB8AC3E}">
        <p14:creationId xmlns:p14="http://schemas.microsoft.com/office/powerpoint/2010/main" val="1071826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A8F7-9614-48CC-B61E-1270BA4F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My suggestion – normal case - Results</a:t>
            </a:r>
            <a:endParaRPr lang="he-I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06DB3B-0F50-400A-A902-A8D608BE8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83" y="1846263"/>
            <a:ext cx="6436360" cy="4022725"/>
          </a:xfrm>
        </p:spPr>
      </p:pic>
    </p:spTree>
    <p:extLst>
      <p:ext uri="{BB962C8B-B14F-4D97-AF65-F5344CB8AC3E}">
        <p14:creationId xmlns:p14="http://schemas.microsoft.com/office/powerpoint/2010/main" val="2448650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A8F7-9614-48CC-B61E-1270BA4F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My suggestion – normal case - Results</a:t>
            </a:r>
            <a:endParaRPr lang="he-I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B44EA0-6376-49EA-ABD2-824FD7707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83" y="1846263"/>
            <a:ext cx="6436360" cy="4022725"/>
          </a:xfrm>
        </p:spPr>
      </p:pic>
    </p:spTree>
    <p:extLst>
      <p:ext uri="{BB962C8B-B14F-4D97-AF65-F5344CB8AC3E}">
        <p14:creationId xmlns:p14="http://schemas.microsoft.com/office/powerpoint/2010/main" val="771863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A8F7-9614-48CC-B61E-1270BA4F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My suggestion – normal case - Results</a:t>
            </a:r>
            <a:endParaRPr lang="he-IL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5854CBF-B4AC-4E35-96FE-38A20357C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83" y="1846263"/>
            <a:ext cx="6436360" cy="4022725"/>
          </a:xfrm>
        </p:spPr>
      </p:pic>
    </p:spTree>
    <p:extLst>
      <p:ext uri="{BB962C8B-B14F-4D97-AF65-F5344CB8AC3E}">
        <p14:creationId xmlns:p14="http://schemas.microsoft.com/office/powerpoint/2010/main" val="4237659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71230-D94F-456E-B35C-27C53C12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suggestion – uniform as general case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4CB5F5-E628-4359-94A3-10253B8FD7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We saw the normal case where you used known properties of the normal distribution and its moments to draw values and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from them.</a:t>
                </a:r>
              </a:p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But what about other distributions? Is there anything interesting to say about the distribution of a power of uniformly distributed random variable?</a:t>
                </a:r>
              </a:p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It seems that the answer is no.</a:t>
                </a:r>
              </a:p>
              <a:p>
                <a:pPr algn="l" rtl="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algn="l" rtl="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Now I will use the uniform distribution to show this can be done to any distribution that is:</a:t>
                </a:r>
              </a:p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symmetric, has one parameter to estimate and has an analytic integral.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4CB5F5-E628-4359-94A3-10253B8FD7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347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555B-256C-4EA5-9F89-FDDA6ABC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suggestion – uniform as general case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047FA-9D47-496F-BECA-80F8C20AE6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6447" y="1845733"/>
                <a:ext cx="11915553" cy="4459373"/>
              </a:xfrm>
            </p:spPr>
            <p:txBody>
              <a:bodyPr>
                <a:normAutofit/>
              </a:bodyPr>
              <a:lstStyle/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So we know our weights are drawn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Reminding you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How can we express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We use ‘</a:t>
                </a:r>
                <a:r>
                  <a:rPr lang="en-US" b="1" i="1" dirty="0"/>
                  <a:t>Law of the unconscious statistician</a:t>
                </a:r>
                <a:r>
                  <a:rPr lang="en-US" dirty="0"/>
                  <a:t>’ which states that if we know the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want to calculate the mean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then it can be done by :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dirty="0"/>
                  <a:t>.</a:t>
                </a:r>
              </a:p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So in our case: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so:</a:t>
                </a:r>
              </a:p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</m:e>
                      </m:nary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 </m:t>
                          </m:r>
                        </m:e>
                      </m:nary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Now we have an expression for the mean, and this means we can also calculate the variance of each power using the regular formula: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The next step will be to draw the values.</a:t>
                </a:r>
                <a:endParaRPr lang="he-I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047FA-9D47-496F-BECA-80F8C20AE6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447" y="1845733"/>
                <a:ext cx="11915553" cy="4459373"/>
              </a:xfrm>
              <a:blipFill>
                <a:blip r:embed="rId2"/>
                <a:stretch>
                  <a:fillRect l="-1228" t="-1505" r="-7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34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D809E-A266-4C6A-94C3-6246E7238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Neural Network Learning Process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6E61B-7BDE-4F1D-9073-F74DB4C67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algn="l" rtl="0"/>
            <a:r>
              <a:rPr lang="en-US" dirty="0"/>
              <a:t>As data flows through the network in the forward-propagation:</a:t>
            </a:r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marL="0" indent="0" algn="l" rtl="0">
              <a:buNone/>
            </a:pPr>
            <a:r>
              <a:rPr lang="en-US" dirty="0"/>
              <a:t> And after the loss function is calculated, we perform back-propagation to update the weights:</a:t>
            </a:r>
          </a:p>
          <a:p>
            <a:pPr marL="0" indent="0" algn="l" rtl="0">
              <a:buNone/>
            </a:pPr>
            <a:endParaRPr lang="en-US" dirty="0"/>
          </a:p>
          <a:p>
            <a:pPr algn="l" rtl="0"/>
            <a:endParaRPr lang="he-IL" dirty="0"/>
          </a:p>
        </p:txBody>
      </p:sp>
      <p:pic>
        <p:nvPicPr>
          <p:cNvPr id="2052" name="Picture 4" descr="https://cdn-images-1.medium.com/max/2000/1*XWlcMkDcosYwIAcTO2cCQw.png">
            <a:extLst>
              <a:ext uri="{FF2B5EF4-FFF2-40B4-BE49-F238E27FC236}">
                <a16:creationId xmlns:a16="http://schemas.microsoft.com/office/drawing/2014/main" id="{EA17D59C-47B5-4AC8-A2AF-405FCA410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59" y="2142396"/>
            <a:ext cx="8695037" cy="146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-images-1.medium.com/max/2000/1*5A9bmIhGt_Rx8piZ_ybtsg.png">
            <a:extLst>
              <a:ext uri="{FF2B5EF4-FFF2-40B4-BE49-F238E27FC236}">
                <a16:creationId xmlns:a16="http://schemas.microsoft.com/office/drawing/2014/main" id="{6C5215D1-63A0-47FF-95C4-533E39C41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59" y="4078393"/>
            <a:ext cx="8732215" cy="194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65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BD69-8BDB-4281-ACAD-920C6DE1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suggestion – uniform as general case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E3FE92-91D3-4289-8388-5465AB4B97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2651" y="1845733"/>
                <a:ext cx="11887200" cy="4501903"/>
              </a:xfrm>
            </p:spPr>
            <p:txBody>
              <a:bodyPr/>
              <a:lstStyle/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So now we need to draw numbers from the distribution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. </a:t>
                </a:r>
              </a:p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 We will use </a:t>
                </a:r>
                <a:r>
                  <a:rPr lang="en-US" b="1" i="1" dirty="0"/>
                  <a:t>‘Inverse transform sampling’</a:t>
                </a:r>
                <a:r>
                  <a:rPr lang="en-US" dirty="0"/>
                  <a:t>, which states 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i="1" dirty="0"/>
                  <a:t> </a:t>
                </a:r>
                <a:r>
                  <a:rPr lang="en-US" dirty="0"/>
                  <a:t>has CDF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and we generate a random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1" i="1" dirty="0"/>
                  <a:t> </a:t>
                </a:r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a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b="1" i="1" dirty="0"/>
                  <a:t>.</a:t>
                </a:r>
              </a:p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we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dirty="0"/>
                  <a:t> and so first we want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p>
                          <m:sSup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Now we 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by the identity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US" dirty="0"/>
                  <a:t> :</a:t>
                </a:r>
              </a:p>
              <a:p>
                <a:pPr marL="201168" lvl="1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⟹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𝑎𝑢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201168" lvl="1" indent="0" algn="l" rtl="0">
                  <a:buNone/>
                </a:pPr>
                <a:r>
                  <a:rPr lang="en-US" dirty="0"/>
                  <a:t>And now we can generate random number.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E3FE92-91D3-4289-8388-5465AB4B97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2651" y="1845733"/>
                <a:ext cx="11887200" cy="4501903"/>
              </a:xfrm>
              <a:blipFill>
                <a:blip r:embed="rId2"/>
                <a:stretch>
                  <a:fillRect l="-1231" t="-1491" r="-410" b="-54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58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28D7B-8A08-4C08-8A69-9C40AEC40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suggestion – uniform as general case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7432BC-82C0-4285-9C11-08FA19BD87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310517"/>
              </a:xfrm>
            </p:spPr>
            <p:txBody>
              <a:bodyPr>
                <a:normAutofit/>
              </a:bodyPr>
              <a:lstStyle/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So now we know how to generate number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𝑎𝑢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drawn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, and we know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. </a:t>
                </a:r>
              </a:p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Hence, we can recreate the same algorithm shown before for the normal case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57200" indent="-457200" algn="l" rtl="0">
                  <a:buClrTx/>
                  <a:buAutoNum type="arabi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𝑒𝑎𝑐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endParaRPr lang="en-US" i="1" dirty="0">
                  <a:ea typeface="Cambria Math" panose="02040503050406030204" pitchFamily="18" charset="0"/>
                </a:endParaRPr>
              </a:p>
              <a:p>
                <a:pPr marL="0" indent="0" algn="l" rtl="0">
                  <a:buClrTx/>
                  <a:buNone/>
                </a:pPr>
                <a:r>
                  <a:rPr lang="en-US" i="1" dirty="0">
                    <a:ea typeface="Cambria Math" panose="02040503050406030204" pitchFamily="18" charset="0"/>
                  </a:rPr>
                  <a:t>1.1)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i="1" dirty="0">
                  <a:ea typeface="Cambria Math" panose="02040503050406030204" pitchFamily="18" charset="0"/>
                </a:endParaRPr>
              </a:p>
              <a:p>
                <a:pPr marL="0" indent="0" algn="l" rtl="0">
                  <a:buClrTx/>
                  <a:buNone/>
                </a:pPr>
                <a:r>
                  <a:rPr lang="en-US" i="1" dirty="0">
                    <a:ea typeface="Cambria Math" panose="02040503050406030204" pitchFamily="18" charset="0"/>
                  </a:rPr>
                  <a:t>1.2)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⟵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i="1" dirty="0">
                  <a:ea typeface="Cambria Math" panose="02040503050406030204" pitchFamily="18" charset="0"/>
                </a:endParaRPr>
              </a:p>
              <a:p>
                <a:pPr marL="0" indent="0" algn="l" rtl="0">
                  <a:buClrTx/>
                  <a:buNone/>
                </a:pPr>
                <a:r>
                  <a:rPr lang="en-US" i="1" dirty="0"/>
                  <a:t>1.3)	</a:t>
                </a:r>
                <a:r>
                  <a:rPr lang="en-US" dirty="0"/>
                  <a:t>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/>
              </a:p>
              <a:p>
                <a:pPr marL="0" indent="0" algn="l" rtl="0">
                  <a:buClrTx/>
                  <a:buNone/>
                </a:pPr>
                <a:endParaRPr lang="en-US" i="1" dirty="0"/>
              </a:p>
              <a:p>
                <a:pPr marL="0" indent="0" algn="l" rtl="0">
                  <a:buClrTx/>
                  <a:buNone/>
                </a:pPr>
                <a:r>
                  <a:rPr lang="en-US" i="1" dirty="0"/>
                  <a:t>Generally speaking step (1.2) will be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pPr marL="0" indent="0" algn="l" rtl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7432BC-82C0-4285-9C11-08FA19BD87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310517"/>
              </a:xfrm>
              <a:blipFill>
                <a:blip r:embed="rId2"/>
                <a:stretch>
                  <a:fillRect l="-1515" t="-141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357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5206-95C8-4C53-BAE3-F38EBAAA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suggestion – uniform </a:t>
            </a:r>
            <a:r>
              <a:rPr lang="en-US"/>
              <a:t>- Results</a:t>
            </a:r>
            <a:endParaRPr lang="he-IL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04DE03D-806F-4888-BF39-BD3E905A9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83" y="1846263"/>
            <a:ext cx="6436360" cy="4022725"/>
          </a:xfrm>
        </p:spPr>
      </p:pic>
    </p:spTree>
    <p:extLst>
      <p:ext uri="{BB962C8B-B14F-4D97-AF65-F5344CB8AC3E}">
        <p14:creationId xmlns:p14="http://schemas.microsoft.com/office/powerpoint/2010/main" val="2319244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5206-95C8-4C53-BAE3-F38EBAAA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suggestion – uniform </a:t>
            </a:r>
            <a:r>
              <a:rPr lang="en-US"/>
              <a:t>- Results</a:t>
            </a:r>
            <a:endParaRPr lang="he-I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DC14EB-7499-4E12-954C-7F80C32D5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83" y="1846263"/>
            <a:ext cx="6436360" cy="4022725"/>
          </a:xfrm>
        </p:spPr>
      </p:pic>
    </p:spTree>
    <p:extLst>
      <p:ext uri="{BB962C8B-B14F-4D97-AF65-F5344CB8AC3E}">
        <p14:creationId xmlns:p14="http://schemas.microsoft.com/office/powerpoint/2010/main" val="1492128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5206-95C8-4C53-BAE3-F38EBAAA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suggestion – uniform </a:t>
            </a:r>
            <a:r>
              <a:rPr lang="en-US"/>
              <a:t>- Results</a:t>
            </a:r>
            <a:endParaRPr lang="he-IL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5AC593-3D1C-4696-BBB5-48A688084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83" y="1846263"/>
            <a:ext cx="6436360" cy="4022725"/>
          </a:xfrm>
        </p:spPr>
      </p:pic>
    </p:spTree>
    <p:extLst>
      <p:ext uri="{BB962C8B-B14F-4D97-AF65-F5344CB8AC3E}">
        <p14:creationId xmlns:p14="http://schemas.microsoft.com/office/powerpoint/2010/main" val="1588236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5206-95C8-4C53-BAE3-F38EBAAA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suggestion – uniform </a:t>
            </a:r>
            <a:r>
              <a:rPr lang="en-US"/>
              <a:t>- Results</a:t>
            </a:r>
            <a:endParaRPr lang="he-I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F857F1-EEDF-4DFD-BED6-74522538C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83" y="1846263"/>
            <a:ext cx="6436360" cy="4022725"/>
          </a:xfrm>
        </p:spPr>
      </p:pic>
    </p:spTree>
    <p:extLst>
      <p:ext uri="{BB962C8B-B14F-4D97-AF65-F5344CB8AC3E}">
        <p14:creationId xmlns:p14="http://schemas.microsoft.com/office/powerpoint/2010/main" val="1795971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5206-95C8-4C53-BAE3-F38EBAAA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suggestion – uniform </a:t>
            </a:r>
            <a:r>
              <a:rPr lang="en-US"/>
              <a:t>- Results</a:t>
            </a:r>
            <a:endParaRPr lang="he-I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D3218D-5E1A-42DB-9E32-A7F543067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83" y="1846263"/>
            <a:ext cx="6436360" cy="4022725"/>
          </a:xfrm>
        </p:spPr>
      </p:pic>
    </p:spTree>
    <p:extLst>
      <p:ext uri="{BB962C8B-B14F-4D97-AF65-F5344CB8AC3E}">
        <p14:creationId xmlns:p14="http://schemas.microsoft.com/office/powerpoint/2010/main" val="3326451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5206-95C8-4C53-BAE3-F38EBAAA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suggestion – uniform </a:t>
            </a:r>
            <a:r>
              <a:rPr lang="en-US"/>
              <a:t>- Results</a:t>
            </a:r>
            <a:endParaRPr lang="he-IL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400FEA-BD41-439A-9864-C6CEF1296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83" y="1846263"/>
            <a:ext cx="6436360" cy="4022725"/>
          </a:xfrm>
        </p:spPr>
      </p:pic>
    </p:spTree>
    <p:extLst>
      <p:ext uri="{BB962C8B-B14F-4D97-AF65-F5344CB8AC3E}">
        <p14:creationId xmlns:p14="http://schemas.microsoft.com/office/powerpoint/2010/main" val="3902458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5206-95C8-4C53-BAE3-F38EBAAA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suggestion – uniform </a:t>
            </a:r>
            <a:r>
              <a:rPr lang="en-US"/>
              <a:t>- Results</a:t>
            </a:r>
            <a:endParaRPr lang="he-IL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6A6E20B-97F4-4B1D-93B1-49AAC222E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83" y="1846263"/>
            <a:ext cx="6436360" cy="4022725"/>
          </a:xfrm>
        </p:spPr>
      </p:pic>
    </p:spTree>
    <p:extLst>
      <p:ext uri="{BB962C8B-B14F-4D97-AF65-F5344CB8AC3E}">
        <p14:creationId xmlns:p14="http://schemas.microsoft.com/office/powerpoint/2010/main" val="3424271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5206-95C8-4C53-BAE3-F38EBAAA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suggestion – uniform </a:t>
            </a:r>
            <a:r>
              <a:rPr lang="en-US"/>
              <a:t>- Results</a:t>
            </a:r>
            <a:endParaRPr lang="he-I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73D24E-AF5B-4EE9-B77C-67C69DC1F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83" y="1846263"/>
            <a:ext cx="6436360" cy="4022725"/>
          </a:xfrm>
        </p:spPr>
      </p:pic>
    </p:spTree>
    <p:extLst>
      <p:ext uri="{BB962C8B-B14F-4D97-AF65-F5344CB8AC3E}">
        <p14:creationId xmlns:p14="http://schemas.microsoft.com/office/powerpoint/2010/main" val="3658418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D809E-A266-4C6A-94C3-6246E7238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rtl="0"/>
            <a:r>
              <a:rPr lang="en-US" dirty="0"/>
              <a:t>Convolutional Neural Network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6E61B-7BDE-4F1D-9073-F74DB4C67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algn="l" rtl="0"/>
            <a:r>
              <a:rPr lang="en-US" dirty="0"/>
              <a:t>A common implementation of two-dimensional convolutional layer can be described as a set of filters, and when running data thought it, each filter creates </a:t>
            </a:r>
            <a:r>
              <a:rPr lang="en-US" b="1" dirty="0"/>
              <a:t>a channel </a:t>
            </a:r>
            <a:r>
              <a:rPr lang="en-US" dirty="0"/>
              <a:t>in the </a:t>
            </a:r>
            <a:r>
              <a:rPr lang="en-US" b="1" dirty="0"/>
              <a:t>output layer</a:t>
            </a:r>
            <a:r>
              <a:rPr lang="en-US" dirty="0"/>
              <a:t> by iteration over the </a:t>
            </a:r>
            <a:r>
              <a:rPr lang="en-US" b="1" dirty="0"/>
              <a:t>entire input data</a:t>
            </a:r>
            <a:r>
              <a:rPr lang="en-US" dirty="0"/>
              <a:t>.</a:t>
            </a:r>
          </a:p>
          <a:p>
            <a:pPr algn="l" rtl="0"/>
            <a:r>
              <a:rPr lang="en-US" sz="1400" i="1" dirty="0"/>
              <a:t>from </a:t>
            </a:r>
            <a:r>
              <a:rPr lang="en-US" sz="1400" i="1" dirty="0" err="1"/>
              <a:t>Pytorch</a:t>
            </a:r>
            <a:r>
              <a:rPr lang="en-US" sz="1400" i="1" dirty="0"/>
              <a:t> documentation:</a:t>
            </a:r>
          </a:p>
          <a:p>
            <a:pPr algn="l" rtl="0"/>
            <a:endParaRPr lang="en-US" sz="1400" i="1" dirty="0"/>
          </a:p>
          <a:p>
            <a:pPr algn="l" rtl="0"/>
            <a:r>
              <a:rPr lang="en-US" sz="1400" i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F449E-AB07-4C78-AD24-88E029EC6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535" y="2730125"/>
            <a:ext cx="4890184" cy="957696"/>
          </a:xfrm>
          <a:prstGeom prst="rect">
            <a:avLst/>
          </a:prstGeom>
        </p:spPr>
      </p:pic>
      <p:pic>
        <p:nvPicPr>
          <p:cNvPr id="3076" name="Picture 4" descr="×ª××¦××ª ×ª××× × ×¢×××¨ âªconvolution neural networkâ¬â">
            <a:extLst>
              <a:ext uri="{FF2B5EF4-FFF2-40B4-BE49-F238E27FC236}">
                <a16:creationId xmlns:a16="http://schemas.microsoft.com/office/drawing/2014/main" id="{F72FB68F-C074-42EB-9E6A-E9F616493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332" y="3429000"/>
            <a:ext cx="6696590" cy="289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70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5206-95C8-4C53-BAE3-F38EBAAA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suggestion – uniform </a:t>
            </a:r>
            <a:r>
              <a:rPr lang="en-US"/>
              <a:t>- Results</a:t>
            </a:r>
            <a:endParaRPr lang="he-IL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E6B000-FBB4-44E6-A74E-ACC53B7B0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83" y="1846263"/>
            <a:ext cx="6436360" cy="4022725"/>
          </a:xfrm>
        </p:spPr>
      </p:pic>
    </p:spTree>
    <p:extLst>
      <p:ext uri="{BB962C8B-B14F-4D97-AF65-F5344CB8AC3E}">
        <p14:creationId xmlns:p14="http://schemas.microsoft.com/office/powerpoint/2010/main" val="3159179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5206-95C8-4C53-BAE3-F38EBAAA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suggestion – uniform </a:t>
            </a:r>
            <a:r>
              <a:rPr lang="en-US"/>
              <a:t>- Results</a:t>
            </a:r>
            <a:endParaRPr lang="he-I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F630EA-9CAB-438A-BDB8-52023EF36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83" y="1846263"/>
            <a:ext cx="6436360" cy="4022725"/>
          </a:xfrm>
        </p:spPr>
      </p:pic>
    </p:spTree>
    <p:extLst>
      <p:ext uri="{BB962C8B-B14F-4D97-AF65-F5344CB8AC3E}">
        <p14:creationId xmlns:p14="http://schemas.microsoft.com/office/powerpoint/2010/main" val="3306181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To everyone in the GIP Lab for your patience.</a:t>
            </a:r>
          </a:p>
          <a:p>
            <a:pPr lvl="1" algn="l" rtl="0"/>
            <a:endParaRPr lang="en-US" dirty="0"/>
          </a:p>
          <a:p>
            <a:pPr lvl="1" algn="l" rtl="0"/>
            <a:endParaRPr lang="en-US" dirty="0"/>
          </a:p>
          <a:p>
            <a:pPr lvl="1" algn="l" rtl="0"/>
            <a:endParaRPr lang="en-US" dirty="0"/>
          </a:p>
          <a:p>
            <a:pPr lvl="1" algn="l" rtl="0"/>
            <a:endParaRPr lang="en-US" dirty="0"/>
          </a:p>
          <a:p>
            <a:pPr lvl="1" algn="l" rtl="0"/>
            <a:endParaRPr lang="en-US" dirty="0"/>
          </a:p>
          <a:p>
            <a:pPr lvl="1" algn="l" rtl="0"/>
            <a:endParaRPr lang="en-US" dirty="0"/>
          </a:p>
          <a:p>
            <a:pPr lvl="1" algn="l" rtl="0"/>
            <a:endParaRPr lang="en-US" dirty="0"/>
          </a:p>
          <a:p>
            <a:pPr lvl="1" algn="l" rtl="0"/>
            <a:r>
              <a:rPr lang="en-US" dirty="0"/>
              <a:t>Bonus?</a:t>
            </a:r>
          </a:p>
          <a:p>
            <a:pPr lvl="1"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135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858BE-3259-458B-BB6C-349C4373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suggestion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AEDC3-595C-43BD-B4D8-29238D211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buFont typeface="Wingdings" panose="05000000000000000000" pitchFamily="2" charset="2"/>
              <a:buChar char="§"/>
            </a:pPr>
            <a:r>
              <a:rPr lang="en-US" dirty="0"/>
              <a:t> Lets look at normal and uniform in 2D:</a:t>
            </a:r>
          </a:p>
          <a:p>
            <a:pPr marL="0" indent="0" algn="l" rtl="0">
              <a:buNone/>
            </a:pP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791A55-8972-43DB-BA51-E992D7877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6260"/>
            <a:ext cx="3864691" cy="3864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C5E7BB-3AD8-438F-9CF0-626E54F43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309" y="2396260"/>
            <a:ext cx="3789836" cy="378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91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858BE-3259-458B-BB6C-349C4373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suggestion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AEDC3-595C-43BD-B4D8-29238D211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buFont typeface="Wingdings" panose="05000000000000000000" pitchFamily="2" charset="2"/>
              <a:buChar char="§"/>
            </a:pPr>
            <a:r>
              <a:rPr lang="en-US" dirty="0"/>
              <a:t> Lets look at normal and uniform in 2D, in polar coordinated:</a:t>
            </a:r>
          </a:p>
          <a:p>
            <a:pPr marL="0" indent="0" algn="l" rtl="0">
              <a:buNone/>
            </a:pP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453AE-8A5E-43B1-A62D-491EC68CF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14" y="2277926"/>
            <a:ext cx="4016193" cy="4016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E04BB3-E724-46DE-81AD-8FBA1E175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20" y="2277926"/>
            <a:ext cx="4016192" cy="401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13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858BE-3259-458B-BB6C-349C4373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suggestion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AEDC3-595C-43BD-B4D8-29238D211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algn="l" rtl="0">
              <a:buFont typeface="Wingdings" panose="05000000000000000000" pitchFamily="2" charset="2"/>
              <a:buChar char="§"/>
            </a:pPr>
            <a:r>
              <a:rPr lang="en-US" dirty="0"/>
              <a:t> Lets look at our familiar equations: </a:t>
            </a:r>
          </a:p>
          <a:p>
            <a:pPr algn="l" rtl="0"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 algn="l" rtl="0">
              <a:buNone/>
            </a:pP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 Box 2">
                <a:extLst>
                  <a:ext uri="{FF2B5EF4-FFF2-40B4-BE49-F238E27FC236}">
                    <a16:creationId xmlns:a16="http://schemas.microsoft.com/office/drawing/2014/main" id="{11C253AD-498E-43A0-B803-433FE1787B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50186" y="1904073"/>
                <a:ext cx="4216997" cy="195334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9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m:rPr>
                          <m:nor/>
                        </m:rP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…</m:t>
                          </m:r>
                          <m:r>
                            <m:rPr>
                              <m:nor/>
                            </m:rP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</m:sup>
                          </m:sSubSup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sup>
                            <m:e>
                              <m:sSubSup>
                                <m:sSubSupPr>
                                  <m:ctrl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j</m:t>
                                  </m:r>
                                </m:sub>
                                <m:sup>
                                  <m:r>
                                    <m:rPr>
                                      <m:nor/>
                                    </m:r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i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m:rPr>
                          <m:nor/>
                        </m:rPr>
                        <a:rPr lang="en-US" sz="9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p>
                        </m:sup>
                        <m:e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𝑉𝑎𝑟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j</m:t>
                                  </m:r>
                                </m:sub>
                                <m:sup>
                                  <m:r>
                                    <m:rPr>
                                      <m:nor/>
                                    </m:r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i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sz="9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p>
                        </m:sup>
                        <m:e>
                          <m:sSup>
                            <m:sSupPr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9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9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sz="9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j</m:t>
                                      </m:r>
                                    </m:sub>
                                    <m:sup>
                                      <m:r>
                                        <m:rPr>
                                          <m:nor/>
                                        </m:rPr>
                                        <a:rPr lang="en-US" sz="9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i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𝑉𝑎𝑟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9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9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9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9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9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9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𝑉𝑎𝑟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j</m:t>
                                  </m:r>
                                </m:sub>
                                <m:sup>
                                  <m:r>
                                    <m:rPr>
                                      <m:nor/>
                                    </m:r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i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𝑉𝑎𝑟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j</m:t>
                                  </m:r>
                                </m:sub>
                                <m:sup>
                                  <m:r>
                                    <m:rPr>
                                      <m:nor/>
                                    </m:r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i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9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𝑉𝑎𝑟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9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9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br>
                  <a:rPr lang="en-US" sz="90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endPara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 rtl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</a:p>
            </p:txBody>
          </p:sp>
        </mc:Choice>
        <mc:Fallback>
          <p:sp>
            <p:nvSpPr>
              <p:cNvPr id="12" name="Text Box 2">
                <a:extLst>
                  <a:ext uri="{FF2B5EF4-FFF2-40B4-BE49-F238E27FC236}">
                    <a16:creationId xmlns:a16="http://schemas.microsoft.com/office/drawing/2014/main" id="{11C253AD-498E-43A0-B803-433FE1787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0186" y="1904073"/>
                <a:ext cx="4216997" cy="1953341"/>
              </a:xfrm>
              <a:prstGeom prst="rect">
                <a:avLst/>
              </a:prstGeom>
              <a:blipFill>
                <a:blip r:embed="rId3"/>
                <a:stretch>
                  <a:fillRect b="-29102"/>
                </a:stretch>
              </a:blip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D4EDD0-8217-434F-93F7-3ACB09CC51D0}"/>
                  </a:ext>
                </a:extLst>
              </p:cNvPr>
              <p:cNvSpPr txBox="1"/>
              <p:nvPr/>
            </p:nvSpPr>
            <p:spPr>
              <a:xfrm>
                <a:off x="7508838" y="4191060"/>
                <a:ext cx="3162748" cy="77078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sz="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p>
                        </m:sup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𝑉𝑎𝑟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9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9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j</m:t>
                                  </m:r>
                                </m:sub>
                                <m:sup>
                                  <m:r>
                                    <m:rPr>
                                      <m:nor/>
                                    </m:rPr>
                                    <a:rPr lang="en-US" sz="9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i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𝑉𝑎𝑟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sz="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𝑉𝑎𝑟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9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9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j</m:t>
                                  </m:r>
                                </m:sub>
                                <m:sup>
                                  <m:r>
                                    <m:rPr>
                                      <m:nor/>
                                    </m:rPr>
                                    <a:rPr lang="en-US" sz="9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i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𝑉𝑎𝑟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he-IL" sz="9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D4EDD0-8217-434F-93F7-3ACB09CC5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838" y="4191060"/>
                <a:ext cx="3162748" cy="770788"/>
              </a:xfrm>
              <a:prstGeom prst="rect">
                <a:avLst/>
              </a:prstGeom>
              <a:blipFill>
                <a:blip r:embed="rId4"/>
                <a:stretch>
                  <a:fillRect t="-51587" b="-5476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226CC1B-1FD3-48FB-A2D9-AD8F30B703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14623" y="3938843"/>
            <a:ext cx="366703" cy="2597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EEB643D-D0C7-4D52-B793-A9B6FBBB355B}"/>
                  </a:ext>
                </a:extLst>
              </p:cNvPr>
              <p:cNvSpPr/>
              <p:nvPr/>
            </p:nvSpPr>
            <p:spPr>
              <a:xfrm>
                <a:off x="10348857" y="5219500"/>
                <a:ext cx="1046825" cy="521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9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he-IL" sz="900" i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he-IL" sz="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9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he-IL" sz="9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he-IL" sz="9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he-IL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he-IL" sz="9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he-IL" sz="9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  <m:oMath xmlns:m="http://schemas.openxmlformats.org/officeDocument/2006/math">
                      <m:f>
                        <m:fPr>
                          <m:ctrlPr>
                            <a:rPr lang="he-IL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9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he-IL" sz="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he-IL" sz="9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9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he-IL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he-IL" sz="9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he-IL" sz="9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he-IL" sz="900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EEB643D-D0C7-4D52-B793-A9B6FBBB35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8857" y="5219500"/>
                <a:ext cx="1046825" cy="5210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0570EB1-24D9-46B3-BA2C-09FD274E9402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015369" y="4809250"/>
            <a:ext cx="856901" cy="4102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9C37CDE-9DED-4844-B348-09CD1A43605A}"/>
              </a:ext>
            </a:extLst>
          </p:cNvPr>
          <p:cNvSpPr txBox="1"/>
          <p:nvPr/>
        </p:nvSpPr>
        <p:spPr>
          <a:xfrm>
            <a:off x="10209440" y="4314394"/>
            <a:ext cx="1620694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900" dirty="0"/>
              <a:t>Xavier:</a:t>
            </a:r>
            <a:br>
              <a:rPr lang="en-US" dirty="0"/>
            </a:b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966EDEE-7DAD-41B8-A60D-33E4754E6B36}"/>
                  </a:ext>
                </a:extLst>
              </p:cNvPr>
              <p:cNvSpPr/>
              <p:nvPr/>
            </p:nvSpPr>
            <p:spPr>
              <a:xfrm>
                <a:off x="10179170" y="4473681"/>
                <a:ext cx="1185517" cy="303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9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he-IL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he-IL" sz="9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he-IL" sz="900" i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he-IL" sz="9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he-IL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he-IL" sz="9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he-IL" sz="90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he-IL" sz="900" i="1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he-IL" sz="9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he-IL" sz="900" dirty="0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966EDEE-7DAD-41B8-A60D-33E4754E6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9170" y="4473681"/>
                <a:ext cx="1185517" cy="3037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B809F7A-8681-490E-8EB4-98884BBADEE3}"/>
                  </a:ext>
                </a:extLst>
              </p:cNvPr>
              <p:cNvSpPr/>
              <p:nvPr/>
            </p:nvSpPr>
            <p:spPr>
              <a:xfrm>
                <a:off x="7004069" y="4390459"/>
                <a:ext cx="1072922" cy="4006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he-IL" sz="90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he-IL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he-IL" sz="9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he-IL" sz="9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he-IL" sz="9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he-IL" sz="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  <m:r>
                      <a:rPr lang="he-IL" sz="9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e-IL" sz="900" i="1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he-IL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he-IL" sz="9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nor/>
                                  </m:rPr>
                                  <a:rPr lang="he-IL" sz="900" i="1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he-IL" sz="900" i="1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b>
                              <m:sup>
                                <m:r>
                                  <m:rPr>
                                    <m:nor/>
                                  </m:rPr>
                                  <a:rPr lang="he-IL" sz="900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900" dirty="0"/>
                  <a:t> </a:t>
                </a:r>
                <a:endParaRPr lang="he-IL" sz="900" dirty="0"/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B809F7A-8681-490E-8EB4-98884BBAD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069" y="4390459"/>
                <a:ext cx="1072922" cy="4006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ACE101D-928D-4CEE-9D90-6662F3A1178C}"/>
              </a:ext>
            </a:extLst>
          </p:cNvPr>
          <p:cNvSpPr txBox="1"/>
          <p:nvPr/>
        </p:nvSpPr>
        <p:spPr>
          <a:xfrm>
            <a:off x="7017914" y="4252083"/>
            <a:ext cx="59850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900" dirty="0" err="1"/>
              <a:t>Kaiming</a:t>
            </a:r>
            <a:r>
              <a:rPr lang="en-US" sz="900" dirty="0"/>
              <a:t>:</a:t>
            </a:r>
            <a:br>
              <a:rPr lang="en-US" dirty="0"/>
            </a:b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863A09F-CBA4-4CA6-A255-A04465F17D87}"/>
                  </a:ext>
                </a:extLst>
              </p:cNvPr>
              <p:cNvSpPr/>
              <p:nvPr/>
            </p:nvSpPr>
            <p:spPr>
              <a:xfrm>
                <a:off x="6819624" y="5267551"/>
                <a:ext cx="1040413" cy="647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9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he-IL" sz="9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e-IL" sz="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he-IL" sz="9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he-IL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he-IL" sz="9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he-IL" sz="9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  <m:oMath xmlns:m="http://schemas.openxmlformats.org/officeDocument/2006/math">
                      <m:f>
                        <m:fPr>
                          <m:ctrlPr>
                            <a:rPr lang="he-IL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9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he-IL" sz="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he-IL" sz="9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9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he-IL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he-IL" sz="9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he-IL" sz="9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he-IL" sz="900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863A09F-CBA4-4CA6-A255-A04465F17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24" y="5267551"/>
                <a:ext cx="1040413" cy="6474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7BFFBE4-A4A2-47DD-BC29-F2ECC00F81CD}"/>
              </a:ext>
            </a:extLst>
          </p:cNvPr>
          <p:cNvCxnSpPr>
            <a:cxnSpLocks/>
            <a:endCxn id="29" idx="0"/>
          </p:cNvCxnSpPr>
          <p:nvPr/>
        </p:nvCxnSpPr>
        <p:spPr>
          <a:xfrm rot="10800000" flipV="1">
            <a:off x="7339832" y="4777419"/>
            <a:ext cx="803897" cy="4901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26C1C80-AD3B-424F-83DA-A46E686D0D15}"/>
              </a:ext>
            </a:extLst>
          </p:cNvPr>
          <p:cNvSpPr txBox="1"/>
          <p:nvPr/>
        </p:nvSpPr>
        <p:spPr>
          <a:xfrm>
            <a:off x="8964907" y="3793354"/>
            <a:ext cx="1620694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900" dirty="0"/>
              <a:t>They:</a:t>
            </a:r>
            <a:br>
              <a:rPr lang="en-US" dirty="0"/>
            </a:br>
            <a:endParaRPr lang="he-IL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2DB0C7-F54E-4ED0-BE3B-3923291EB54D}"/>
              </a:ext>
            </a:extLst>
          </p:cNvPr>
          <p:cNvSpPr txBox="1"/>
          <p:nvPr/>
        </p:nvSpPr>
        <p:spPr>
          <a:xfrm>
            <a:off x="4402777" y="2918058"/>
            <a:ext cx="1620694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900" dirty="0"/>
              <a:t>Me:</a:t>
            </a:r>
            <a:br>
              <a:rPr lang="en-US" dirty="0"/>
            </a:b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DC112EF-E9C6-445D-9A03-3E89D4396533}"/>
                  </a:ext>
                </a:extLst>
              </p:cNvPr>
              <p:cNvSpPr/>
              <p:nvPr/>
            </p:nvSpPr>
            <p:spPr>
              <a:xfrm>
                <a:off x="1234265" y="3106476"/>
                <a:ext cx="4362432" cy="524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sz="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p>
                        </m:sup>
                        <m:e>
                          <m:sSup>
                            <m:sSup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𝑉𝑎𝑟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9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9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j</m:t>
                                  </m:r>
                                </m:sub>
                                <m:sup>
                                  <m:r>
                                    <m:rPr>
                                      <m:nor/>
                                    </m:rPr>
                                    <a:rPr lang="en-US" sz="9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i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𝑉𝑎𝑟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9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9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j</m:t>
                                  </m:r>
                                </m:sub>
                                <m:sup>
                                  <m:r>
                                    <m:rPr>
                                      <m:nor/>
                                    </m:rPr>
                                    <a:rPr lang="en-US" sz="9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i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𝑉𝑎𝑟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he-IL" sz="900" dirty="0"/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DC112EF-E9C6-445D-9A03-3E89D4396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265" y="3106476"/>
                <a:ext cx="4362432" cy="524246"/>
              </a:xfrm>
              <a:prstGeom prst="rect">
                <a:avLst/>
              </a:prstGeom>
              <a:blipFill>
                <a:blip r:embed="rId9"/>
                <a:stretch>
                  <a:fillRect t="-75581" b="-12674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BAF7AA3-5A35-4FAD-A52E-B49FE043416E}"/>
                  </a:ext>
                </a:extLst>
              </p:cNvPr>
              <p:cNvSpPr/>
              <p:nvPr/>
            </p:nvSpPr>
            <p:spPr>
              <a:xfrm>
                <a:off x="1021107" y="3532275"/>
                <a:ext cx="4362432" cy="524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sz="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sz="9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9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j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en-US" sz="9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p>
                        </m:sup>
                        <m:e>
                          <m:sSup>
                            <m:sSup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𝑉𝑎𝑟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he-IL" sz="900" dirty="0"/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BAF7AA3-5A35-4FAD-A52E-B49FE0434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107" y="3532275"/>
                <a:ext cx="4362432" cy="524246"/>
              </a:xfrm>
              <a:prstGeom prst="rect">
                <a:avLst/>
              </a:prstGeom>
              <a:blipFill>
                <a:blip r:embed="rId10"/>
                <a:stretch>
                  <a:fillRect t="-75581" b="-12674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FF705BE-394E-4EBE-BC76-9E22BD03CF35}"/>
                  </a:ext>
                </a:extLst>
              </p:cNvPr>
              <p:cNvSpPr/>
              <p:nvPr/>
            </p:nvSpPr>
            <p:spPr>
              <a:xfrm>
                <a:off x="1002292" y="3940418"/>
                <a:ext cx="4362432" cy="524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sz="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sz="9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9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j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en-US" sz="9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p>
                        </m:sup>
                        <m:e>
                          <m:sSup>
                            <m:sSup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𝑉𝑎𝑟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he-IL" sz="900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FF705BE-394E-4EBE-BC76-9E22BD03C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92" y="3940418"/>
                <a:ext cx="4362432" cy="524246"/>
              </a:xfrm>
              <a:prstGeom prst="rect">
                <a:avLst/>
              </a:prstGeom>
              <a:blipFill>
                <a:blip r:embed="rId11"/>
                <a:stretch>
                  <a:fillRect t="-75581" b="-12674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64271B6-A0B5-40EC-B09C-1B8F37C54FB3}"/>
                  </a:ext>
                </a:extLst>
              </p:cNvPr>
              <p:cNvSpPr/>
              <p:nvPr/>
            </p:nvSpPr>
            <p:spPr>
              <a:xfrm>
                <a:off x="1002292" y="4367762"/>
                <a:ext cx="4362432" cy="524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sz="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sz="9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9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j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en-US" sz="9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p>
                        </m:sup>
                        <m:e>
                          <m:sSup>
                            <m:sSup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𝑉𝑎𝑟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he-IL" sz="900" dirty="0"/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64271B6-A0B5-40EC-B09C-1B8F37C54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92" y="4367762"/>
                <a:ext cx="4362432" cy="524246"/>
              </a:xfrm>
              <a:prstGeom prst="rect">
                <a:avLst/>
              </a:prstGeom>
              <a:blipFill>
                <a:blip r:embed="rId12"/>
                <a:stretch>
                  <a:fillRect t="-75581" b="-12674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FB95777-A2B4-4BF0-A5BC-8672106A5AD7}"/>
                  </a:ext>
                </a:extLst>
              </p:cNvPr>
              <p:cNvSpPr/>
              <p:nvPr/>
            </p:nvSpPr>
            <p:spPr>
              <a:xfrm>
                <a:off x="702870" y="4799863"/>
                <a:ext cx="4362432" cy="524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90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sz="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sz="9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9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j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en-US" sz="9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limLoc m:val="undOvr"/>
                          <m:ctrlP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p>
                        </m:sup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he-IL" sz="900" dirty="0"/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FB95777-A2B4-4BF0-A5BC-8672106A5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0" y="4799863"/>
                <a:ext cx="4362432" cy="524246"/>
              </a:xfrm>
              <a:prstGeom prst="rect">
                <a:avLst/>
              </a:prstGeom>
              <a:blipFill>
                <a:blip r:embed="rId13"/>
                <a:stretch>
                  <a:fillRect t="-75581" b="-12674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DACA84D-86A6-494E-B05B-78C2F091F85A}"/>
                  </a:ext>
                </a:extLst>
              </p:cNvPr>
              <p:cNvSpPr/>
              <p:nvPr/>
            </p:nvSpPr>
            <p:spPr>
              <a:xfrm>
                <a:off x="702870" y="5219500"/>
                <a:ext cx="4362432" cy="544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9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Var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9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𝑉𝑎𝑟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9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9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j</m:t>
                                  </m:r>
                                </m:sub>
                                <m:sup>
                                  <m:r>
                                    <m:rPr>
                                      <m:nor/>
                                    </m:rPr>
                                    <a:rPr lang="en-US" sz="9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i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9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sup>
                            <m:e>
                              <m:sSup>
                                <m:sSup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he-IL" sz="900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DACA84D-86A6-494E-B05B-78C2F091F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0" y="5219500"/>
                <a:ext cx="4362432" cy="544444"/>
              </a:xfrm>
              <a:prstGeom prst="rect">
                <a:avLst/>
              </a:prstGeom>
              <a:blipFill>
                <a:blip r:embed="rId14"/>
                <a:stretch>
                  <a:fillRect t="-72222" b="-11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FC947759-4F14-49B8-8DEC-8D165C0AFFD6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3863806" y="5478015"/>
            <a:ext cx="889713" cy="1437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A1821EF-5A74-4C23-A19A-C95BAB54B8A1}"/>
              </a:ext>
            </a:extLst>
          </p:cNvPr>
          <p:cNvSpPr txBox="1"/>
          <p:nvPr/>
        </p:nvSpPr>
        <p:spPr>
          <a:xfrm>
            <a:off x="4057877" y="4983159"/>
            <a:ext cx="1620694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900" dirty="0"/>
              <a:t>Xavier:</a:t>
            </a:r>
            <a:br>
              <a:rPr lang="en-US" dirty="0"/>
            </a:b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309BF93-FE7B-457A-B36E-F296D33625CE}"/>
                  </a:ext>
                </a:extLst>
              </p:cNvPr>
              <p:cNvSpPr/>
              <p:nvPr/>
            </p:nvSpPr>
            <p:spPr>
              <a:xfrm>
                <a:off x="4027607" y="5142446"/>
                <a:ext cx="1185517" cy="303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9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he-IL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he-IL" sz="9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he-IL" sz="900" i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he-IL" sz="9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he-IL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he-IL" sz="9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he-IL" sz="90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he-IL" sz="900" i="1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he-IL" sz="9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he-IL" sz="900" dirty="0"/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309BF93-FE7B-457A-B36E-F296D33625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607" y="5142446"/>
                <a:ext cx="1185517" cy="303738"/>
              </a:xfrm>
              <a:prstGeom prst="rect">
                <a:avLst/>
              </a:prstGeom>
              <a:blipFill>
                <a:blip r:embed="rId15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EE87DE5-6FE5-4EA4-8EF3-06C2799A8585}"/>
                  </a:ext>
                </a:extLst>
              </p:cNvPr>
              <p:cNvSpPr/>
              <p:nvPr/>
            </p:nvSpPr>
            <p:spPr>
              <a:xfrm>
                <a:off x="4233440" y="5621793"/>
                <a:ext cx="1040157" cy="3536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9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he-IL" sz="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he-IL" sz="9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he-IL" sz="900" dirty="0"/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EE87DE5-6FE5-4EA4-8EF3-06C2799A85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440" y="5621793"/>
                <a:ext cx="1040157" cy="3536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FB21705-7167-4C9F-9184-07C68916F61D}"/>
                  </a:ext>
                </a:extLst>
              </p:cNvPr>
              <p:cNvSpPr/>
              <p:nvPr/>
            </p:nvSpPr>
            <p:spPr>
              <a:xfrm>
                <a:off x="554585" y="5753288"/>
                <a:ext cx="1040157" cy="3536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9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he-IL" sz="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he-IL" sz="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he-IL" sz="9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he-IL" sz="900" dirty="0"/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FB21705-7167-4C9F-9184-07C68916F6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85" y="5753288"/>
                <a:ext cx="1040157" cy="3536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BA18D2DE-B3F3-435E-ADDD-AF97BC68669B}"/>
              </a:ext>
            </a:extLst>
          </p:cNvPr>
          <p:cNvSpPr txBox="1"/>
          <p:nvPr/>
        </p:nvSpPr>
        <p:spPr>
          <a:xfrm>
            <a:off x="618927" y="5039185"/>
            <a:ext cx="1620694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900" dirty="0" err="1"/>
              <a:t>Kaiming</a:t>
            </a:r>
            <a:r>
              <a:rPr lang="en-US" sz="900" dirty="0"/>
              <a:t>:</a:t>
            </a:r>
            <a:br>
              <a:rPr lang="en-US" dirty="0"/>
            </a:br>
            <a:endParaRPr lang="he-IL" dirty="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4160FDA1-04F8-4405-83DF-E48DCF2D8F61}"/>
              </a:ext>
            </a:extLst>
          </p:cNvPr>
          <p:cNvCxnSpPr>
            <a:cxnSpLocks/>
            <a:endCxn id="49" idx="0"/>
          </p:cNvCxnSpPr>
          <p:nvPr/>
        </p:nvCxnSpPr>
        <p:spPr>
          <a:xfrm rot="10800000" flipV="1">
            <a:off x="1074665" y="5564522"/>
            <a:ext cx="670081" cy="1887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B12BF07-490A-4E79-B0E5-3311A42848E6}"/>
                  </a:ext>
                </a:extLst>
              </p:cNvPr>
              <p:cNvSpPr/>
              <p:nvPr/>
            </p:nvSpPr>
            <p:spPr>
              <a:xfrm>
                <a:off x="609218" y="5188855"/>
                <a:ext cx="1072922" cy="4006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he-IL" sz="90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he-IL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he-IL" sz="9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he-IL" sz="9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he-IL" sz="9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he-IL" sz="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  <m:r>
                      <a:rPr lang="he-IL" sz="9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e-IL" sz="900" i="1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he-IL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he-IL" sz="9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nor/>
                                  </m:rPr>
                                  <a:rPr lang="he-IL" sz="900" i="1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he-IL" sz="900" i="1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b>
                              <m:sup>
                                <m:r>
                                  <m:rPr>
                                    <m:nor/>
                                  </m:rPr>
                                  <a:rPr lang="he-IL" sz="900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900" dirty="0"/>
                  <a:t> </a:t>
                </a:r>
                <a:endParaRPr lang="he-IL" sz="900" dirty="0"/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B12BF07-490A-4E79-B0E5-3311A42848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18" y="5188855"/>
                <a:ext cx="1072922" cy="4006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40C5D57-1A0E-4E0F-A506-9D0E66964388}"/>
              </a:ext>
            </a:extLst>
          </p:cNvPr>
          <p:cNvCxnSpPr>
            <a:cxnSpLocks/>
          </p:cNvCxnSpPr>
          <p:nvPr/>
        </p:nvCxnSpPr>
        <p:spPr>
          <a:xfrm rot="10800000">
            <a:off x="4233441" y="3151777"/>
            <a:ext cx="1150099" cy="3805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/>
      <p:bldP spid="18" grpId="0"/>
      <p:bldP spid="23" grpId="0"/>
      <p:bldP spid="25" grpId="0"/>
      <p:bldP spid="26" grpId="0"/>
      <p:bldP spid="27" grpId="0"/>
      <p:bldP spid="29" grpId="0"/>
      <p:bldP spid="32" grpId="0"/>
      <p:bldP spid="33" grpId="0"/>
      <p:bldP spid="36" grpId="0"/>
      <p:bldP spid="37" grpId="0"/>
      <p:bldP spid="38" grpId="0"/>
      <p:bldP spid="39" grpId="0"/>
      <p:bldP spid="41" grpId="0"/>
      <p:bldP spid="42" grpId="0"/>
      <p:bldP spid="44" grpId="0"/>
      <p:bldP spid="45" grpId="0"/>
      <p:bldP spid="47" grpId="0"/>
      <p:bldP spid="49" grpId="0"/>
      <p:bldP spid="50" grpId="0"/>
      <p:bldP spid="5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F2EF-1E17-4EA9-B85A-91F5257F9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suggestion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F50A6-A117-40FA-9F5D-77B2D5BB7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37360"/>
            <a:ext cx="10058400" cy="4185523"/>
          </a:xfrm>
        </p:spPr>
        <p:txBody>
          <a:bodyPr/>
          <a:lstStyle/>
          <a:p>
            <a:pPr algn="l" rtl="0">
              <a:buFont typeface="Wingdings" panose="05000000000000000000" pitchFamily="2" charset="2"/>
              <a:buChar char="§"/>
            </a:pPr>
            <a:r>
              <a:rPr lang="en-US" dirty="0"/>
              <a:t> So combining the both…</a:t>
            </a: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BDDAD-900A-4BD5-8F11-8964BAE70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24" y="2826565"/>
            <a:ext cx="3359081" cy="3359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A4A35-0BD1-4262-A411-28B99A03B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616" y="2826565"/>
            <a:ext cx="3359081" cy="3359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D354D1-24AE-45D5-8C56-67CF83784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697" y="2826565"/>
            <a:ext cx="3359080" cy="33590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4CAF6D-F744-439A-93FE-0DA672B0B224}"/>
                  </a:ext>
                </a:extLst>
              </p:cNvPr>
              <p:cNvSpPr txBox="1"/>
              <p:nvPr/>
            </p:nvSpPr>
            <p:spPr>
              <a:xfrm>
                <a:off x="2050925" y="2379136"/>
                <a:ext cx="1656677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N-ball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he-IL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4CAF6D-F744-439A-93FE-0DA672B0B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925" y="2379136"/>
                <a:ext cx="1656677" cy="369332"/>
              </a:xfrm>
              <a:prstGeom prst="rect">
                <a:avLst/>
              </a:prstGeom>
              <a:blipFill>
                <a:blip r:embed="rId5"/>
                <a:stretch>
                  <a:fillRect l="-2941" t="-8197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AF3D5-964F-4D57-831F-EA954401851C}"/>
                  </a:ext>
                </a:extLst>
              </p:cNvPr>
              <p:cNvSpPr txBox="1"/>
              <p:nvPr/>
            </p:nvSpPr>
            <p:spPr>
              <a:xfrm>
                <a:off x="8759550" y="2379136"/>
                <a:ext cx="2396130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N-sphere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he-IL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BAF3D5-964F-4D57-831F-EA9544018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550" y="2379136"/>
                <a:ext cx="2396130" cy="369332"/>
              </a:xfrm>
              <a:prstGeom prst="rect">
                <a:avLst/>
              </a:prstGeom>
              <a:blipFill>
                <a:blip r:embed="rId6"/>
                <a:stretch>
                  <a:fillRect l="-2290" t="-8197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BAD598-AE12-49C9-A2D2-77D3D6751202}"/>
                  </a:ext>
                </a:extLst>
              </p:cNvPr>
              <p:cNvSpPr txBox="1"/>
              <p:nvPr/>
            </p:nvSpPr>
            <p:spPr>
              <a:xfrm>
                <a:off x="4959276" y="2379136"/>
                <a:ext cx="2953602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N-ring.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he-IL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BAD598-AE12-49C9-A2D2-77D3D6751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276" y="2379136"/>
                <a:ext cx="2953602" cy="369332"/>
              </a:xfrm>
              <a:prstGeom prst="rect">
                <a:avLst/>
              </a:prstGeom>
              <a:blipFill>
                <a:blip r:embed="rId7"/>
                <a:stretch>
                  <a:fillRect l="-1860" t="-8197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962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D809E-A266-4C6A-94C3-6246E7238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Neural Network Constant Initialization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E6E61B-7BDE-4F1D-9073-F74DB4C677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</p:spPr>
            <p:txBody>
              <a:bodyPr/>
              <a:lstStyle/>
              <a:p>
                <a:pPr lvl="1" algn="l" rtl="0"/>
                <a:r>
                  <a:rPr lang="en-US" dirty="0"/>
                  <a:t>Q: Why do we need to initialize our CNN?</a:t>
                </a:r>
              </a:p>
              <a:p>
                <a:pPr lvl="1" algn="l" rtl="0"/>
                <a:r>
                  <a:rPr lang="en-US" dirty="0"/>
                  <a:t>A: Recall that in convolutional layer, each filter passes through the entire input, in the same order. </a:t>
                </a:r>
                <a:br>
                  <a:rPr lang="en-US" dirty="0"/>
                </a:br>
                <a:endParaRPr lang="en-US" dirty="0"/>
              </a:p>
              <a:p>
                <a:pPr lvl="1" algn="l" rtl="0"/>
                <a:endParaRPr lang="en-US" dirty="0"/>
              </a:p>
              <a:p>
                <a:pPr lvl="1" algn="l" rtl="0"/>
                <a:endParaRPr lang="en-US" dirty="0"/>
              </a:p>
              <a:p>
                <a:pPr lvl="1" algn="l" rtl="0"/>
                <a:endParaRPr lang="en-US" dirty="0"/>
              </a:p>
              <a:p>
                <a:pPr marL="201168" lvl="1" indent="0" algn="l" rtl="0">
                  <a:buNone/>
                </a:pPr>
                <a:r>
                  <a:rPr lang="en-US" dirty="0"/>
                  <a:t>If we initialized all of the filters to the same constant value, then each channel will be the same</a:t>
                </a:r>
              </a:p>
              <a:p>
                <a:pPr marL="201168" lvl="1" indent="0" algn="l" rtl="0">
                  <a:buNone/>
                </a:pPr>
                <a:endParaRPr lang="en-US" dirty="0"/>
              </a:p>
              <a:p>
                <a:pPr marL="201168" lvl="1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𝑜𝑢𝑡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𝑜𝑢𝑡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201168" lvl="1" indent="0" algn="l" rtl="0">
                  <a:buNone/>
                </a:pPr>
                <a:endParaRPr lang="en-US" dirty="0"/>
              </a:p>
              <a:p>
                <a:pPr marL="201168" lvl="1" indent="0" algn="l" rtl="0">
                  <a:buNone/>
                </a:pPr>
                <a:r>
                  <a:rPr lang="en-US" dirty="0"/>
                  <a:t>Conclusion: We need random initialization. But how?</a:t>
                </a:r>
                <a:endParaRPr lang="he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E6E61B-7BDE-4F1D-9073-F74DB4C677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  <a:blipFill>
                <a:blip r:embed="rId2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DCDC98A-485F-4DC1-B8D8-1ED81C82B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260" y="2569487"/>
            <a:ext cx="4890184" cy="95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8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E72E3-B2AF-439C-BA0F-0BFAD527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Initialization - Properties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D6EA00-B240-452B-AFD7-54F0F88D0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</p:spPr>
            <p:txBody>
              <a:bodyPr/>
              <a:lstStyle/>
              <a:p>
                <a:pPr algn="l"/>
                <a:r>
                  <a:rPr lang="en-US" dirty="0"/>
                  <a:t>As data is propagated forward and backward through the network, we want to preserve the variance through the layers:</a:t>
                </a:r>
                <a:endParaRPr lang="en-US" sz="1800" dirty="0"/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  <a:p>
                <a:pPr marL="0" indent="0" algn="l" rtl="0">
                  <a:buNone/>
                </a:pPr>
                <a:endParaRPr lang="en-US" sz="1600" dirty="0"/>
              </a:p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Until 2010 a common heuristic for initializing weight in NN was: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  <a:p>
                <a:pPr marL="0" indent="0" algn="ctr" rtl="0">
                  <a:buNone/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is the fan-in, fan-out or the average between the both.</a:t>
                </a:r>
              </a:p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In 2010 Xavier published “</a:t>
                </a:r>
                <a:r>
                  <a:rPr lang="en-US" sz="1600" b="1" i="1" dirty="0"/>
                  <a:t>Understanding the difficulty of training deep feedforward neural networks</a:t>
                </a:r>
                <a:r>
                  <a:rPr lang="en-US" sz="1600" dirty="0"/>
                  <a:t>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D6EA00-B240-452B-AFD7-54F0F88D0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  <a:blipFill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76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A9C8B-8284-4062-A286-A77B6E40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Initialization - Xavier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2CB6E5-4F47-4512-A3AD-C21F6FFF97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586964"/>
              </a:xfrm>
            </p:spPr>
            <p:txBody>
              <a:bodyPr/>
              <a:lstStyle/>
              <a:p>
                <a:pPr algn="l" rtl="0"/>
                <a:r>
                  <a:rPr lang="en-US" dirty="0"/>
                  <a:t>Xavier in his paper addressed the problem of vanishing and exploding gradients which were a direct result of the popular use of Sigmoid as activation function.</a:t>
                </a:r>
              </a:p>
              <a:p>
                <a:pPr algn="l" rtl="0"/>
                <a:r>
                  <a:rPr lang="en-US" dirty="0"/>
                  <a:t>Xavier suggested the following initialization:</a:t>
                </a:r>
              </a:p>
              <a:p>
                <a:pPr algn="l" rtl="0"/>
                <a:r>
                  <a:rPr lang="en-US" sz="1800" b="0" dirty="0"/>
                  <a:t>                                                 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1800" dirty="0"/>
              </a:p>
              <a:p>
                <a:pPr algn="ctr" rtl="0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+…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algn="ctr" rtl="0"/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800" dirty="0"/>
              </a:p>
              <a:p>
                <a:pPr algn="l" rtl="0"/>
                <a:r>
                  <a:rPr lang="en-US" sz="1400" dirty="0"/>
                  <a:t>And since: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 algn="ctr" rtl="0"/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𝑛𝑉𝑎𝑟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    \\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algn="ctr" rtl="0"/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1800" dirty="0"/>
              </a:p>
              <a:p>
                <a:pPr algn="l" rtl="0"/>
                <a:r>
                  <a:rPr lang="en-US" sz="1800" dirty="0"/>
                  <a:t>Which is then translated under distribution assumptions to: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algn="ctr" rtl="0"/>
                <a:endParaRPr lang="he-IL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2CB6E5-4F47-4512-A3AD-C21F6FFF9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586964"/>
              </a:xfrm>
              <a:blipFill>
                <a:blip r:embed="rId2"/>
                <a:stretch>
                  <a:fillRect l="-606" t="-14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×ª××¦××ª ×ª××× × ×¢×××¨ âªsigmoidâ¬â">
            <a:extLst>
              <a:ext uri="{FF2B5EF4-FFF2-40B4-BE49-F238E27FC236}">
                <a16:creationId xmlns:a16="http://schemas.microsoft.com/office/drawing/2014/main" id="{F0B07CFE-6D74-4C4D-B53F-6C7581EB5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702" y="2291317"/>
            <a:ext cx="3232298" cy="242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66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9018-CD90-45B3-9260-FB2D465E1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Initialization - </a:t>
            </a:r>
            <a:r>
              <a:rPr lang="en-US" dirty="0" err="1"/>
              <a:t>Kaiming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8C15BC-F8CE-4498-B783-3EBCEB1A4E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725663"/>
              </a:xfrm>
            </p:spPr>
            <p:txBody>
              <a:bodyPr/>
              <a:lstStyle/>
              <a:p>
                <a:pPr algn="l" rtl="0"/>
                <a:r>
                  <a:rPr lang="en-US" dirty="0"/>
                  <a:t>As time passed, sigmoid popularity decreased and made way to the </a:t>
                </a:r>
                <a:r>
                  <a:rPr lang="en-US" dirty="0" err="1"/>
                  <a:t>ReLU</a:t>
                </a:r>
                <a:r>
                  <a:rPr lang="en-US" dirty="0"/>
                  <a:t> activation, which did not suffer from vanishing or exploding gradients. </a:t>
                </a:r>
              </a:p>
              <a:p>
                <a:pPr algn="l" rtl="0"/>
                <a:r>
                  <a:rPr lang="en-US" dirty="0"/>
                  <a:t>Then in 2015 came </a:t>
                </a:r>
                <a:r>
                  <a:rPr lang="en-US" dirty="0" err="1"/>
                  <a:t>Kaiming</a:t>
                </a:r>
                <a:r>
                  <a:rPr lang="en-US" dirty="0"/>
                  <a:t> (He) with an initialization method for </a:t>
                </a:r>
                <a:r>
                  <a:rPr lang="en-US" dirty="0" err="1"/>
                  <a:t>ReLU</a:t>
                </a:r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dirty="0" err="1"/>
                  <a:t>Kaiming</a:t>
                </a:r>
                <a:r>
                  <a:rPr lang="en-US" dirty="0"/>
                  <a:t> noticed that after passing the input through </a:t>
                </a:r>
                <a:r>
                  <a:rPr lang="en-US" dirty="0" err="1"/>
                  <a:t>ReLU</a:t>
                </a:r>
                <a:r>
                  <a:rPr lang="en-US" dirty="0"/>
                  <a:t>, half of it becomes 0.</a:t>
                </a:r>
              </a:p>
              <a:p>
                <a:pPr algn="l" rtl="0"/>
                <a:r>
                  <a:rPr lang="en-US" dirty="0"/>
                  <a:t>So, if so far we said:</a:t>
                </a:r>
              </a:p>
              <a:p>
                <a:pPr algn="ctr" rtl="0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algn="l" rtl="0"/>
                <a:r>
                  <a:rPr lang="en-US" dirty="0"/>
                  <a:t>If we now look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after the activation, which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𝑅𝑒𝐿𝑈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then:</a:t>
                </a:r>
              </a:p>
              <a:p>
                <a:pPr algn="ctr" rtl="0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algn="l" rtl="0"/>
                <a:r>
                  <a:rPr lang="en-US" dirty="0"/>
                  <a:t>Recall that: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algn="l" rtl="0"/>
                <a:r>
                  <a:rPr lang="en-US" dirty="0"/>
                  <a:t>So now:	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or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(−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algn="l" rtl="0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8C15BC-F8CE-4498-B783-3EBCEB1A4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725663"/>
              </a:xfrm>
              <a:blipFill>
                <a:blip r:embed="rId2"/>
                <a:stretch>
                  <a:fillRect l="-606" t="-141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×ª××¦××ª ×ª××× × ×¢×××¨ âªReLUâ¬â">
            <a:extLst>
              <a:ext uri="{FF2B5EF4-FFF2-40B4-BE49-F238E27FC236}">
                <a16:creationId xmlns:a16="http://schemas.microsoft.com/office/drawing/2014/main" id="{E25F46C7-EB8A-461C-89B6-790E7FC63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870" y="2190085"/>
            <a:ext cx="2690130" cy="209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15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07C5E-DDC5-4EFA-9709-6038747F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statements/definitions</a:t>
            </a:r>
            <a:r>
              <a:rPr lang="en-US" i="1" dirty="0"/>
              <a:t> 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42CA74-78CD-41F2-BCDC-3B1BE61BBA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There is no much work done in this field (dead-end?).</a:t>
                </a:r>
              </a:p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But, if there is a better way, what should be our goals?</a:t>
                </a:r>
              </a:p>
              <a:p>
                <a:pPr marL="0" indent="0" algn="l" rtl="0">
                  <a:buNone/>
                </a:pPr>
                <a:endParaRPr lang="en-US" dirty="0"/>
              </a:p>
              <a:p>
                <a:pPr marL="0" indent="0" algn="l" rtl="0">
                  <a:buNone/>
                </a:pPr>
                <a:endParaRPr lang="en-US" dirty="0"/>
              </a:p>
              <a:p>
                <a:pPr marL="0" indent="0" algn="l" rtl="0">
                  <a:buNone/>
                </a:pPr>
                <a:endParaRPr lang="en-US" dirty="0"/>
              </a:p>
              <a:p>
                <a:pPr algn="l" rtl="0">
                  <a:buFont typeface="Arial" panose="020B0604020202020204" pitchFamily="34" charset="0"/>
                  <a:buChar char="•"/>
                </a:pPr>
                <a:r>
                  <a:rPr lang="en-US" dirty="0"/>
                  <a:t> Let’s break down a CNN (2D) and see how can be define it:</a:t>
                </a:r>
              </a:p>
              <a:p>
                <a:pPr lvl="1" algn="l" rtl="0">
                  <a:buFont typeface="Wingdings" panose="05000000000000000000" pitchFamily="2" charset="2"/>
                  <a:buChar char="Ø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𝑁𝑒𝑡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𝐿𝑎𝑦𝑒𝑟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𝐿𝑎𝑦𝑒𝑟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𝑐𝑜𝑛𝑣𝑜𝑙𝑢𝑡𝑖𝑜𝑛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/>
              </a:p>
              <a:p>
                <a:pPr lvl="1" algn="l" rtl="0">
                  <a:buFont typeface="Wingdings" panose="05000000000000000000" pitchFamily="2" charset="2"/>
                  <a:buChar char="Ø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𝐿𝑎𝑦𝑒𝑟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𝐹𝑖𝑙𝑡𝑒𝑟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𝐹𝑖𝑙𝑡𝑒𝑟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 algn="l" rtl="0">
                  <a:buFont typeface="Wingdings" panose="05000000000000000000" pitchFamily="2" charset="2"/>
                  <a:buChar char="Ø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𝐹𝑖𝑙𝑡𝑒𝑟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𝑓𝑖𝑙𝑡𝑒𝑟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42CA74-78CD-41F2-BCDC-3B1BE61BBA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7BE956D-33E7-43BC-904B-46D4D0717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055" y="2728385"/>
            <a:ext cx="5372850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4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733</TotalTime>
  <Words>1987</Words>
  <Application>Microsoft Office PowerPoint</Application>
  <PresentationFormat>Widescreen</PresentationFormat>
  <Paragraphs>226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Times New Roman</vt:lpstr>
      <vt:lpstr>Wingdings</vt:lpstr>
      <vt:lpstr>Retrospect</vt:lpstr>
      <vt:lpstr>Neural Network Initialization Project</vt:lpstr>
      <vt:lpstr>Brief And General Overview Of ANN And CNN</vt:lpstr>
      <vt:lpstr>Neural Network Learning Process</vt:lpstr>
      <vt:lpstr>Convolutional Neural Network</vt:lpstr>
      <vt:lpstr>Neural Network Constant Initialization</vt:lpstr>
      <vt:lpstr>Neural Network Initialization - Properties</vt:lpstr>
      <vt:lpstr>Neural Network Initialization - Xavier</vt:lpstr>
      <vt:lpstr>Neural Network Initialization - Kaiming</vt:lpstr>
      <vt:lpstr>A few statements/definitions </vt:lpstr>
      <vt:lpstr>Problem and Hypothesis</vt:lpstr>
      <vt:lpstr>Naïve solution</vt:lpstr>
      <vt:lpstr>My suggestion – normal case</vt:lpstr>
      <vt:lpstr>My suggestion – normal case </vt:lpstr>
      <vt:lpstr>My suggestion – normal case – so far… </vt:lpstr>
      <vt:lpstr>My suggestion – normal case – 2D hist </vt:lpstr>
      <vt:lpstr>My suggestion – normal case – 2D Scatter </vt:lpstr>
      <vt:lpstr>My suggestion – normal case - Results</vt:lpstr>
      <vt:lpstr>My suggestion – normal case - Results</vt:lpstr>
      <vt:lpstr>My suggestion – normal case - Results</vt:lpstr>
      <vt:lpstr>My suggestion – normal case - Results</vt:lpstr>
      <vt:lpstr>My suggestion – normal case - Results</vt:lpstr>
      <vt:lpstr>My suggestion – normal case - Results</vt:lpstr>
      <vt:lpstr>My suggestion – normal case - Results</vt:lpstr>
      <vt:lpstr>My suggestion – normal case - Results</vt:lpstr>
      <vt:lpstr>My suggestion – normal case - Results</vt:lpstr>
      <vt:lpstr>My suggestion – normal case - Results</vt:lpstr>
      <vt:lpstr>My suggestion – normal case - Results</vt:lpstr>
      <vt:lpstr>My suggestion – uniform as general case</vt:lpstr>
      <vt:lpstr>My suggestion – uniform as general case</vt:lpstr>
      <vt:lpstr>My suggestion – uniform as general case</vt:lpstr>
      <vt:lpstr>My suggestion – uniform as general case</vt:lpstr>
      <vt:lpstr>My suggestion – uniform - Results</vt:lpstr>
      <vt:lpstr>My suggestion – uniform - Results</vt:lpstr>
      <vt:lpstr>My suggestion – uniform - Results</vt:lpstr>
      <vt:lpstr>My suggestion – uniform - Results</vt:lpstr>
      <vt:lpstr>My suggestion – uniform - Results</vt:lpstr>
      <vt:lpstr>My suggestion – uniform - Results</vt:lpstr>
      <vt:lpstr>My suggestion – uniform - Results</vt:lpstr>
      <vt:lpstr>My suggestion – uniform - Results</vt:lpstr>
      <vt:lpstr>My suggestion – uniform - Results</vt:lpstr>
      <vt:lpstr>My suggestion – uniform - Results</vt:lpstr>
      <vt:lpstr>Thank you</vt:lpstr>
      <vt:lpstr>The new suggestion</vt:lpstr>
      <vt:lpstr>The new suggestion</vt:lpstr>
      <vt:lpstr>The new suggestion</vt:lpstr>
      <vt:lpstr>The new suggestion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Initialization Project</dc:title>
  <dc:creator>103User</dc:creator>
  <cp:lastModifiedBy>102User</cp:lastModifiedBy>
  <cp:revision>75</cp:revision>
  <dcterms:created xsi:type="dcterms:W3CDTF">2019-01-24T15:28:55Z</dcterms:created>
  <dcterms:modified xsi:type="dcterms:W3CDTF">2019-06-11T07:51:09Z</dcterms:modified>
</cp:coreProperties>
</file>